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Montserrat" panose="00000500000000000000" pitchFamily="2" charset="0"/>
      <p:regular r:id="rId36"/>
      <p:bold r:id="rId37"/>
      <p:italic r:id="rId38"/>
      <p:boldItalic r:id="rId39"/>
    </p:embeddedFont>
    <p:embeddedFont>
      <p:font typeface="Montserrat ExtraBold" panose="00000900000000000000" pitchFamily="2" charset="0"/>
      <p:bold r:id="rId40"/>
      <p:boldItalic r:id="rId41"/>
    </p:embeddedFont>
    <p:embeddedFont>
      <p:font typeface="Montserrat ExtraLight" panose="000003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9B921A-780A-4F3F-85A3-6B912E0079A8}">
  <a:tblStyle styleId="{3A9B921A-780A-4F3F-85A3-6B912E0079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351"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SG" dirty="0"/>
              <a:t>DELE PART A</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SG" sz="2200" b="0" dirty="0">
                <a:latin typeface="Montserrat ExtraLight"/>
                <a:ea typeface="Montserrat ExtraLight"/>
                <a:cs typeface="Montserrat ExtraLight"/>
                <a:sym typeface="Montserrat ExtraLight"/>
              </a:rPr>
              <a:t>By: Kent &amp; Yu Jie</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B552-E890-CEAD-C221-D3EBDB8D4E68}"/>
              </a:ext>
            </a:extLst>
          </p:cNvPr>
          <p:cNvSpPr>
            <a:spLocks noGrp="1"/>
          </p:cNvSpPr>
          <p:nvPr>
            <p:ph type="title"/>
          </p:nvPr>
        </p:nvSpPr>
        <p:spPr>
          <a:xfrm>
            <a:off x="0" y="0"/>
            <a:ext cx="5735700" cy="941400"/>
          </a:xfrm>
        </p:spPr>
        <p:txBody>
          <a:bodyPr/>
          <a:lstStyle/>
          <a:p>
            <a:r>
              <a:rPr lang="en-SG" dirty="0"/>
              <a:t>4) Building Model</a:t>
            </a:r>
          </a:p>
        </p:txBody>
      </p:sp>
      <p:sp>
        <p:nvSpPr>
          <p:cNvPr id="4" name="Text Placeholder 2">
            <a:extLst>
              <a:ext uri="{FF2B5EF4-FFF2-40B4-BE49-F238E27FC236}">
                <a16:creationId xmlns:a16="http://schemas.microsoft.com/office/drawing/2014/main" id="{C81B904F-FE7E-DE4A-3FA4-902C6598DE36}"/>
              </a:ext>
            </a:extLst>
          </p:cNvPr>
          <p:cNvSpPr txBox="1">
            <a:spLocks/>
          </p:cNvSpPr>
          <p:nvPr/>
        </p:nvSpPr>
        <p:spPr>
          <a:xfrm>
            <a:off x="0" y="547811"/>
            <a:ext cx="4343400" cy="3665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2. </a:t>
            </a:r>
            <a:r>
              <a:rPr lang="en-SG" dirty="0" err="1"/>
              <a:t>cGAN</a:t>
            </a:r>
            <a:endParaRPr lang="en-SG" dirty="0"/>
          </a:p>
          <a:p>
            <a:pPr marL="155575" indent="0">
              <a:buFont typeface="Montserrat"/>
              <a:buNone/>
            </a:pPr>
            <a:endParaRPr lang="en-SG" dirty="0"/>
          </a:p>
          <a:p>
            <a:r>
              <a:rPr lang="en-SG" dirty="0"/>
              <a:t>Generator: </a:t>
            </a:r>
            <a:r>
              <a:rPr lang="en-US" dirty="0"/>
              <a:t>learns to generate fake images, but with a specific condition</a:t>
            </a:r>
            <a:r>
              <a:rPr lang="en-SG" dirty="0"/>
              <a:t> </a:t>
            </a:r>
            <a:r>
              <a:rPr lang="en-US" dirty="0"/>
              <a:t>(e.g., generate the letter "A").</a:t>
            </a:r>
            <a:endParaRPr lang="en-SG" dirty="0"/>
          </a:p>
          <a:p>
            <a:pPr marL="155575" indent="0">
              <a:buNone/>
            </a:pPr>
            <a:endParaRPr lang="en-SG" dirty="0"/>
          </a:p>
          <a:p>
            <a:r>
              <a:rPr lang="en-SG" dirty="0"/>
              <a:t>Discriminator: </a:t>
            </a:r>
            <a:r>
              <a:rPr lang="en-US" dirty="0"/>
              <a:t>tries to distinguish between real and fake images while also considering the condition.</a:t>
            </a:r>
          </a:p>
          <a:p>
            <a:pPr marL="155575" indent="0">
              <a:buNone/>
            </a:pPr>
            <a:endParaRPr lang="en-SG" dirty="0"/>
          </a:p>
          <a:p>
            <a:pPr marL="155575" indent="0">
              <a:buNone/>
            </a:pPr>
            <a:r>
              <a:rPr lang="en-US" dirty="0"/>
              <a:t>The key difference from DCGAN is that both the generator and discriminator receive extra information (e.g., class labels). This allows the model to generate images that belong to a specific class instead of random outputs.</a:t>
            </a:r>
          </a:p>
          <a:p>
            <a:pPr marL="155575" indent="0">
              <a:buNone/>
            </a:pPr>
            <a:endParaRPr lang="en-US" dirty="0"/>
          </a:p>
          <a:p>
            <a:pPr marL="155575" indent="0">
              <a:buNone/>
            </a:pPr>
            <a:r>
              <a:rPr lang="en-US" dirty="0"/>
              <a:t>This answers the question in the CA2 brief:</a:t>
            </a:r>
          </a:p>
          <a:p>
            <a:pPr marL="155575" indent="0">
              <a:buNone/>
            </a:pPr>
            <a:endParaRPr lang="en-US" dirty="0"/>
          </a:p>
          <a:p>
            <a:pPr marL="155575" indent="0">
              <a:buNone/>
            </a:pPr>
            <a:r>
              <a:rPr lang="en-US" dirty="0"/>
              <a:t>“If you are asked to generate images of a specific class, propose a way of doing it. (For example, you may consider a conditional GAN architecture.)”</a:t>
            </a:r>
            <a:endParaRPr lang="en-SG" dirty="0"/>
          </a:p>
        </p:txBody>
      </p:sp>
      <p:sp>
        <p:nvSpPr>
          <p:cNvPr id="5" name="Text Placeholder 2">
            <a:extLst>
              <a:ext uri="{FF2B5EF4-FFF2-40B4-BE49-F238E27FC236}">
                <a16:creationId xmlns:a16="http://schemas.microsoft.com/office/drawing/2014/main" id="{8189C9D9-4423-E9D8-8341-6D634774CDFF}"/>
              </a:ext>
            </a:extLst>
          </p:cNvPr>
          <p:cNvSpPr>
            <a:spLocks noGrp="1"/>
          </p:cNvSpPr>
          <p:nvPr>
            <p:ph type="body" idx="1"/>
          </p:nvPr>
        </p:nvSpPr>
        <p:spPr>
          <a:xfrm>
            <a:off x="4398579" y="2448642"/>
            <a:ext cx="2081048" cy="356990"/>
          </a:xfrm>
        </p:spPr>
        <p:txBody>
          <a:bodyPr/>
          <a:lstStyle/>
          <a:p>
            <a:pPr marL="155575" indent="0">
              <a:buNone/>
            </a:pPr>
            <a:r>
              <a:rPr lang="en-SG" dirty="0"/>
              <a:t>50 images of </a:t>
            </a:r>
            <a:r>
              <a:rPr lang="en-SG" dirty="0" err="1"/>
              <a:t>cGAN</a:t>
            </a:r>
            <a:r>
              <a:rPr lang="en-SG" dirty="0"/>
              <a:t>:</a:t>
            </a:r>
          </a:p>
        </p:txBody>
      </p:sp>
      <p:pic>
        <p:nvPicPr>
          <p:cNvPr id="7" name="Picture 6">
            <a:extLst>
              <a:ext uri="{FF2B5EF4-FFF2-40B4-BE49-F238E27FC236}">
                <a16:creationId xmlns:a16="http://schemas.microsoft.com/office/drawing/2014/main" id="{D46E0022-E0D5-CA62-C42A-9DFF853A3A90}"/>
              </a:ext>
            </a:extLst>
          </p:cNvPr>
          <p:cNvPicPr>
            <a:picLocks noChangeAspect="1"/>
          </p:cNvPicPr>
          <p:nvPr/>
        </p:nvPicPr>
        <p:blipFill>
          <a:blip r:embed="rId2"/>
          <a:stretch>
            <a:fillRect/>
          </a:stretch>
        </p:blipFill>
        <p:spPr>
          <a:xfrm>
            <a:off x="4639004" y="2805632"/>
            <a:ext cx="4062300" cy="2120360"/>
          </a:xfrm>
          <a:prstGeom prst="rect">
            <a:avLst/>
          </a:prstGeom>
        </p:spPr>
      </p:pic>
      <p:pic>
        <p:nvPicPr>
          <p:cNvPr id="9" name="Picture 8">
            <a:extLst>
              <a:ext uri="{FF2B5EF4-FFF2-40B4-BE49-F238E27FC236}">
                <a16:creationId xmlns:a16="http://schemas.microsoft.com/office/drawing/2014/main" id="{90C6B346-FF7C-0C29-B1AF-CB98D86206DB}"/>
              </a:ext>
            </a:extLst>
          </p:cNvPr>
          <p:cNvPicPr>
            <a:picLocks noChangeAspect="1"/>
          </p:cNvPicPr>
          <p:nvPr/>
        </p:nvPicPr>
        <p:blipFill>
          <a:blip r:embed="rId3"/>
          <a:stretch>
            <a:fillRect/>
          </a:stretch>
        </p:blipFill>
        <p:spPr>
          <a:xfrm>
            <a:off x="6191318" y="125298"/>
            <a:ext cx="1382752" cy="2240355"/>
          </a:xfrm>
          <a:prstGeom prst="rect">
            <a:avLst/>
          </a:prstGeom>
        </p:spPr>
      </p:pic>
      <p:sp>
        <p:nvSpPr>
          <p:cNvPr id="10" name="Text Placeholder 2">
            <a:extLst>
              <a:ext uri="{FF2B5EF4-FFF2-40B4-BE49-F238E27FC236}">
                <a16:creationId xmlns:a16="http://schemas.microsoft.com/office/drawing/2014/main" id="{B3C75A07-1509-920D-D628-3E8229D99A25}"/>
              </a:ext>
            </a:extLst>
          </p:cNvPr>
          <p:cNvSpPr txBox="1">
            <a:spLocks/>
          </p:cNvSpPr>
          <p:nvPr/>
        </p:nvSpPr>
        <p:spPr>
          <a:xfrm>
            <a:off x="4375924" y="888486"/>
            <a:ext cx="2081048" cy="356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160 images of </a:t>
            </a:r>
            <a:r>
              <a:rPr lang="en-SG" dirty="0" err="1"/>
              <a:t>cGAN</a:t>
            </a:r>
            <a:r>
              <a:rPr lang="en-SG" dirty="0"/>
              <a:t>:</a:t>
            </a:r>
          </a:p>
          <a:p>
            <a:pPr marL="155575" indent="0">
              <a:buFont typeface="Montserrat"/>
              <a:buNone/>
            </a:pPr>
            <a:r>
              <a:rPr lang="en-SG" dirty="0"/>
              <a:t>(10 for each class)</a:t>
            </a:r>
          </a:p>
        </p:txBody>
      </p:sp>
    </p:spTree>
    <p:extLst>
      <p:ext uri="{BB962C8B-B14F-4D97-AF65-F5344CB8AC3E}">
        <p14:creationId xmlns:p14="http://schemas.microsoft.com/office/powerpoint/2010/main" val="37651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D008-920C-BFF6-AB8D-6F402B52C21B}"/>
              </a:ext>
            </a:extLst>
          </p:cNvPr>
          <p:cNvSpPr>
            <a:spLocks noGrp="1"/>
          </p:cNvSpPr>
          <p:nvPr>
            <p:ph type="title"/>
          </p:nvPr>
        </p:nvSpPr>
        <p:spPr>
          <a:xfrm>
            <a:off x="0" y="0"/>
            <a:ext cx="5735700" cy="941400"/>
          </a:xfrm>
        </p:spPr>
        <p:txBody>
          <a:bodyPr/>
          <a:lstStyle/>
          <a:p>
            <a:r>
              <a:rPr lang="en-SG" dirty="0"/>
              <a:t>4) Building Model</a:t>
            </a:r>
          </a:p>
        </p:txBody>
      </p:sp>
      <p:sp>
        <p:nvSpPr>
          <p:cNvPr id="3" name="Text Placeholder 2">
            <a:extLst>
              <a:ext uri="{FF2B5EF4-FFF2-40B4-BE49-F238E27FC236}">
                <a16:creationId xmlns:a16="http://schemas.microsoft.com/office/drawing/2014/main" id="{ABF19647-12E7-2B40-2667-F546C7AF9F35}"/>
              </a:ext>
            </a:extLst>
          </p:cNvPr>
          <p:cNvSpPr>
            <a:spLocks noGrp="1"/>
          </p:cNvSpPr>
          <p:nvPr>
            <p:ph type="body" idx="1"/>
          </p:nvPr>
        </p:nvSpPr>
        <p:spPr>
          <a:xfrm>
            <a:off x="1" y="512928"/>
            <a:ext cx="4993728" cy="3039900"/>
          </a:xfrm>
        </p:spPr>
        <p:txBody>
          <a:bodyPr/>
          <a:lstStyle/>
          <a:p>
            <a:pPr marL="155575" indent="0">
              <a:buNone/>
            </a:pPr>
            <a:r>
              <a:rPr lang="en-SG" dirty="0"/>
              <a:t>3. WGAN</a:t>
            </a:r>
          </a:p>
          <a:p>
            <a:pPr marL="155575" indent="0">
              <a:buNone/>
            </a:pPr>
            <a:endParaRPr lang="en-SG" dirty="0"/>
          </a:p>
          <a:p>
            <a:pPr marL="155575" indent="0">
              <a:buNone/>
            </a:pPr>
            <a:r>
              <a:rPr lang="en-US" dirty="0"/>
              <a:t>Instead of using the traditional binary cross-entropy loss, WGAN uses the Wasserstein distance (also known as Earth Mover’s distance) as a measure of difference between real and generated data distributions.</a:t>
            </a:r>
          </a:p>
          <a:p>
            <a:pPr marL="155575" indent="0">
              <a:buNone/>
            </a:pPr>
            <a:endParaRPr lang="en-US" dirty="0"/>
          </a:p>
          <a:p>
            <a:r>
              <a:rPr lang="en-US" dirty="0"/>
              <a:t>Generator: Learns to produce realistic images by minimizing the Wasserstein distance between generated and real data distributions.</a:t>
            </a:r>
          </a:p>
          <a:p>
            <a:pPr marL="155575" indent="0">
              <a:buNone/>
            </a:pPr>
            <a:endParaRPr lang="en-US" dirty="0"/>
          </a:p>
          <a:p>
            <a:r>
              <a:rPr lang="en-US" dirty="0"/>
              <a:t>Discriminator (called the “critic” in WGAN): Outputs a real-valued score instead of a probability, estimating how real or fake an input image is.</a:t>
            </a:r>
          </a:p>
          <a:p>
            <a:pPr marL="155575" indent="0">
              <a:buNone/>
            </a:pPr>
            <a:endParaRPr lang="en-US" dirty="0"/>
          </a:p>
          <a:p>
            <a:pPr marL="155575" indent="0">
              <a:buNone/>
            </a:pPr>
            <a:r>
              <a:rPr lang="en-US" dirty="0"/>
              <a:t>This approach addresses common GAN issues such as mode collapse and training instability, often resulting in more stable training and higher-quality generated images.</a:t>
            </a:r>
          </a:p>
        </p:txBody>
      </p:sp>
      <p:pic>
        <p:nvPicPr>
          <p:cNvPr id="5" name="Picture 4">
            <a:extLst>
              <a:ext uri="{FF2B5EF4-FFF2-40B4-BE49-F238E27FC236}">
                <a16:creationId xmlns:a16="http://schemas.microsoft.com/office/drawing/2014/main" id="{A0133C0A-DDCA-8BA3-A248-74854388BCE1}"/>
              </a:ext>
            </a:extLst>
          </p:cNvPr>
          <p:cNvPicPr>
            <a:picLocks noChangeAspect="1"/>
          </p:cNvPicPr>
          <p:nvPr/>
        </p:nvPicPr>
        <p:blipFill>
          <a:blip r:embed="rId2"/>
          <a:stretch>
            <a:fillRect/>
          </a:stretch>
        </p:blipFill>
        <p:spPr>
          <a:xfrm>
            <a:off x="5048907" y="2664372"/>
            <a:ext cx="3961346" cy="2007082"/>
          </a:xfrm>
          <a:prstGeom prst="rect">
            <a:avLst/>
          </a:prstGeom>
        </p:spPr>
      </p:pic>
      <p:sp>
        <p:nvSpPr>
          <p:cNvPr id="6" name="Text Placeholder 2">
            <a:extLst>
              <a:ext uri="{FF2B5EF4-FFF2-40B4-BE49-F238E27FC236}">
                <a16:creationId xmlns:a16="http://schemas.microsoft.com/office/drawing/2014/main" id="{D5B96009-42BA-C912-D4DD-9A3CAA10DCDE}"/>
              </a:ext>
            </a:extLst>
          </p:cNvPr>
          <p:cNvSpPr txBox="1">
            <a:spLocks/>
          </p:cNvSpPr>
          <p:nvPr/>
        </p:nvSpPr>
        <p:spPr>
          <a:xfrm>
            <a:off x="4816365" y="2300633"/>
            <a:ext cx="2081048" cy="356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50 images of WGAN:</a:t>
            </a:r>
          </a:p>
        </p:txBody>
      </p:sp>
    </p:spTree>
    <p:extLst>
      <p:ext uri="{BB962C8B-B14F-4D97-AF65-F5344CB8AC3E}">
        <p14:creationId xmlns:p14="http://schemas.microsoft.com/office/powerpoint/2010/main" val="2569644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003B-5A11-E0AB-F8FF-7DC3D404BC2D}"/>
              </a:ext>
            </a:extLst>
          </p:cNvPr>
          <p:cNvSpPr>
            <a:spLocks noGrp="1"/>
          </p:cNvSpPr>
          <p:nvPr>
            <p:ph type="title"/>
          </p:nvPr>
        </p:nvSpPr>
        <p:spPr>
          <a:xfrm>
            <a:off x="0" y="0"/>
            <a:ext cx="5735700" cy="941400"/>
          </a:xfrm>
        </p:spPr>
        <p:txBody>
          <a:bodyPr/>
          <a:lstStyle/>
          <a:p>
            <a:r>
              <a:rPr lang="en-SG" dirty="0"/>
              <a:t>4) Building Model</a:t>
            </a:r>
          </a:p>
        </p:txBody>
      </p:sp>
      <p:sp>
        <p:nvSpPr>
          <p:cNvPr id="3" name="Text Placeholder 2">
            <a:extLst>
              <a:ext uri="{FF2B5EF4-FFF2-40B4-BE49-F238E27FC236}">
                <a16:creationId xmlns:a16="http://schemas.microsoft.com/office/drawing/2014/main" id="{B21512B2-8FD5-5732-6739-CC286F48096F}"/>
              </a:ext>
            </a:extLst>
          </p:cNvPr>
          <p:cNvSpPr>
            <a:spLocks noGrp="1"/>
          </p:cNvSpPr>
          <p:nvPr>
            <p:ph type="body" idx="1"/>
          </p:nvPr>
        </p:nvSpPr>
        <p:spPr>
          <a:xfrm>
            <a:off x="985950" y="1051800"/>
            <a:ext cx="7172100" cy="3039900"/>
          </a:xfrm>
        </p:spPr>
        <p:txBody>
          <a:bodyPr/>
          <a:lstStyle/>
          <a:p>
            <a:pPr marL="155575" indent="0" algn="ctr">
              <a:buNone/>
            </a:pPr>
            <a:r>
              <a:rPr lang="en-SG" sz="2400" dirty="0">
                <a:solidFill>
                  <a:schemeClr val="tx2"/>
                </a:solidFill>
                <a:latin typeface="Montserrat ExtraBold" panose="00000900000000000000" pitchFamily="2" charset="0"/>
              </a:rPr>
              <a:t>Conclusion:</a:t>
            </a:r>
          </a:p>
          <a:p>
            <a:pPr marL="155575" indent="0" algn="ctr">
              <a:buNone/>
            </a:pPr>
            <a:endParaRPr lang="en-SG" dirty="0">
              <a:solidFill>
                <a:schemeClr val="tx2"/>
              </a:solidFill>
              <a:latin typeface="Montserrat ExtraBold" panose="00000900000000000000" pitchFamily="2" charset="0"/>
            </a:endParaRPr>
          </a:p>
          <a:p>
            <a:pPr marL="155575" indent="0">
              <a:buNone/>
            </a:pPr>
            <a:r>
              <a:rPr lang="en-SG" dirty="0">
                <a:solidFill>
                  <a:schemeClr val="bg1"/>
                </a:solidFill>
                <a:latin typeface="Montserrat" panose="00000500000000000000" pitchFamily="2" charset="0"/>
              </a:rPr>
              <a:t>The best model after training for 10 epochs is: DCGAN</a:t>
            </a:r>
          </a:p>
          <a:p>
            <a:pPr marL="155575" indent="0">
              <a:buNone/>
            </a:pPr>
            <a:endParaRPr lang="en-SG" dirty="0">
              <a:solidFill>
                <a:schemeClr val="bg1"/>
              </a:solidFill>
              <a:latin typeface="Montserrat" panose="00000500000000000000" pitchFamily="2" charset="0"/>
            </a:endParaRPr>
          </a:p>
          <a:p>
            <a:pPr marL="155575" indent="0">
              <a:buNone/>
            </a:pPr>
            <a:r>
              <a:rPr lang="en-SG" dirty="0">
                <a:solidFill>
                  <a:schemeClr val="bg1"/>
                </a:solidFill>
                <a:latin typeface="Montserrat" panose="00000500000000000000" pitchFamily="2" charset="0"/>
              </a:rPr>
              <a:t>Human Evaluation Score:</a:t>
            </a:r>
          </a:p>
          <a:p>
            <a:pPr marL="155575" indent="0">
              <a:buNone/>
            </a:pPr>
            <a:endParaRPr lang="en-SG" dirty="0">
              <a:solidFill>
                <a:schemeClr val="bg1"/>
              </a:solidFill>
              <a:latin typeface="Montserrat" panose="00000500000000000000" pitchFamily="2" charset="0"/>
            </a:endParaRPr>
          </a:p>
          <a:p>
            <a:r>
              <a:rPr lang="en-SG" dirty="0">
                <a:solidFill>
                  <a:schemeClr val="bg1"/>
                </a:solidFill>
                <a:latin typeface="Montserrat" panose="00000500000000000000" pitchFamily="2" charset="0"/>
              </a:rPr>
              <a:t>DCGAN: 30/50 passable images generated</a:t>
            </a:r>
          </a:p>
          <a:p>
            <a:r>
              <a:rPr lang="en-SG" dirty="0" err="1">
                <a:solidFill>
                  <a:schemeClr val="bg1"/>
                </a:solidFill>
                <a:latin typeface="Montserrat" panose="00000500000000000000" pitchFamily="2" charset="0"/>
              </a:rPr>
              <a:t>cGAN</a:t>
            </a:r>
            <a:r>
              <a:rPr lang="en-SG" dirty="0">
                <a:solidFill>
                  <a:schemeClr val="bg1"/>
                </a:solidFill>
                <a:latin typeface="Montserrat" panose="00000500000000000000" pitchFamily="2" charset="0"/>
              </a:rPr>
              <a:t>:  22/50 passable images generated</a:t>
            </a:r>
          </a:p>
          <a:p>
            <a:r>
              <a:rPr lang="en-SG" dirty="0">
                <a:solidFill>
                  <a:schemeClr val="bg1"/>
                </a:solidFill>
                <a:latin typeface="Montserrat" panose="00000500000000000000" pitchFamily="2" charset="0"/>
              </a:rPr>
              <a:t>WGAN: 21/50 passable images generated</a:t>
            </a:r>
          </a:p>
          <a:p>
            <a:endParaRPr lang="en-SG" dirty="0">
              <a:solidFill>
                <a:schemeClr val="bg1"/>
              </a:solidFill>
              <a:latin typeface="Montserrat" panose="00000500000000000000" pitchFamily="2" charset="0"/>
            </a:endParaRPr>
          </a:p>
          <a:p>
            <a:pPr marL="155575" indent="0">
              <a:buNone/>
            </a:pPr>
            <a:r>
              <a:rPr lang="en-SG" dirty="0">
                <a:solidFill>
                  <a:schemeClr val="bg1"/>
                </a:solidFill>
                <a:latin typeface="Montserrat" panose="00000500000000000000" pitchFamily="2" charset="0"/>
              </a:rPr>
              <a:t>We decided to use further improve our DCGAN model.</a:t>
            </a:r>
          </a:p>
        </p:txBody>
      </p:sp>
    </p:spTree>
    <p:extLst>
      <p:ext uri="{BB962C8B-B14F-4D97-AF65-F5344CB8AC3E}">
        <p14:creationId xmlns:p14="http://schemas.microsoft.com/office/powerpoint/2010/main" val="932366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E333-1807-EE33-CF9E-64B5AE8E88B0}"/>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6DF79850-D9E2-B5CA-3A97-2F04AC422AAB}"/>
              </a:ext>
            </a:extLst>
          </p:cNvPr>
          <p:cNvSpPr>
            <a:spLocks noGrp="1"/>
          </p:cNvSpPr>
          <p:nvPr>
            <p:ph type="body" idx="1"/>
          </p:nvPr>
        </p:nvSpPr>
        <p:spPr>
          <a:xfrm>
            <a:off x="0" y="508987"/>
            <a:ext cx="8946931" cy="3039900"/>
          </a:xfrm>
        </p:spPr>
        <p:txBody>
          <a:bodyPr/>
          <a:lstStyle/>
          <a:p>
            <a:pPr marL="155575" indent="0">
              <a:buNone/>
            </a:pPr>
            <a:r>
              <a:rPr lang="en-SG" dirty="0"/>
              <a:t>Overview:</a:t>
            </a:r>
          </a:p>
          <a:p>
            <a:pPr marL="155575" indent="0">
              <a:buNone/>
            </a:pPr>
            <a:endParaRPr lang="en-SG" dirty="0"/>
          </a:p>
          <a:p>
            <a:r>
              <a:rPr lang="en-SG" dirty="0"/>
              <a:t>Train longer (50-100 epochs)</a:t>
            </a:r>
          </a:p>
          <a:p>
            <a:r>
              <a:rPr lang="en-SG" dirty="0"/>
              <a:t>Add dropout to the generator</a:t>
            </a:r>
          </a:p>
          <a:p>
            <a:r>
              <a:rPr lang="en-SG" dirty="0"/>
              <a:t>Add label smoothing in the discriminator</a:t>
            </a:r>
          </a:p>
          <a:p>
            <a:r>
              <a:rPr lang="en-US" dirty="0"/>
              <a:t>Add Gaussian Noise to Discriminator Input</a:t>
            </a:r>
          </a:p>
          <a:p>
            <a:r>
              <a:rPr lang="en-US" dirty="0"/>
              <a:t>Try deeper generator: add more upsampling or a dense layer</a:t>
            </a:r>
          </a:p>
          <a:p>
            <a:r>
              <a:rPr lang="en-US" dirty="0"/>
              <a:t>Two-Time-Scale Update Rule (TTUR)</a:t>
            </a:r>
          </a:p>
        </p:txBody>
      </p:sp>
    </p:spTree>
    <p:extLst>
      <p:ext uri="{BB962C8B-B14F-4D97-AF65-F5344CB8AC3E}">
        <p14:creationId xmlns:p14="http://schemas.microsoft.com/office/powerpoint/2010/main" val="140084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CC15-A3D8-4C87-0CA4-CC843C17EC0B}"/>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7AF2AA0A-F869-C300-38F6-98C1CC1E5041}"/>
              </a:ext>
            </a:extLst>
          </p:cNvPr>
          <p:cNvSpPr>
            <a:spLocks noGrp="1"/>
          </p:cNvSpPr>
          <p:nvPr>
            <p:ph type="body" idx="1"/>
          </p:nvPr>
        </p:nvSpPr>
        <p:spPr>
          <a:xfrm>
            <a:off x="0" y="548401"/>
            <a:ext cx="4177527" cy="693132"/>
          </a:xfrm>
        </p:spPr>
        <p:txBody>
          <a:bodyPr/>
          <a:lstStyle/>
          <a:p>
            <a:pPr marL="155575" indent="0">
              <a:buNone/>
            </a:pPr>
            <a:r>
              <a:rPr lang="en-SG" dirty="0"/>
              <a:t>1. Train longer</a:t>
            </a:r>
          </a:p>
          <a:p>
            <a:pPr marL="155575" indent="0">
              <a:buNone/>
            </a:pPr>
            <a:endParaRPr lang="en-SG" dirty="0"/>
          </a:p>
          <a:p>
            <a:pPr marL="155575" indent="0">
              <a:buNone/>
            </a:pPr>
            <a:r>
              <a:rPr lang="en-SG" dirty="0"/>
              <a:t>Our training logs during the baseline DCGAN:</a:t>
            </a:r>
          </a:p>
        </p:txBody>
      </p:sp>
      <p:pic>
        <p:nvPicPr>
          <p:cNvPr id="5" name="Picture 4">
            <a:extLst>
              <a:ext uri="{FF2B5EF4-FFF2-40B4-BE49-F238E27FC236}">
                <a16:creationId xmlns:a16="http://schemas.microsoft.com/office/drawing/2014/main" id="{79C6F555-DD3F-1E57-3CCE-EFEC91B1A227}"/>
              </a:ext>
            </a:extLst>
          </p:cNvPr>
          <p:cNvPicPr>
            <a:picLocks noChangeAspect="1"/>
          </p:cNvPicPr>
          <p:nvPr/>
        </p:nvPicPr>
        <p:blipFill>
          <a:blip r:embed="rId2"/>
          <a:stretch>
            <a:fillRect/>
          </a:stretch>
        </p:blipFill>
        <p:spPr>
          <a:xfrm>
            <a:off x="240424" y="1241533"/>
            <a:ext cx="3937103" cy="623248"/>
          </a:xfrm>
          <a:prstGeom prst="rect">
            <a:avLst/>
          </a:prstGeom>
        </p:spPr>
      </p:pic>
      <p:sp>
        <p:nvSpPr>
          <p:cNvPr id="6" name="Text Placeholder 2">
            <a:extLst>
              <a:ext uri="{FF2B5EF4-FFF2-40B4-BE49-F238E27FC236}">
                <a16:creationId xmlns:a16="http://schemas.microsoft.com/office/drawing/2014/main" id="{93B83C83-A21A-FF61-1887-F362E724D1AC}"/>
              </a:ext>
            </a:extLst>
          </p:cNvPr>
          <p:cNvSpPr txBox="1">
            <a:spLocks/>
          </p:cNvSpPr>
          <p:nvPr/>
        </p:nvSpPr>
        <p:spPr>
          <a:xfrm>
            <a:off x="0" y="1849030"/>
            <a:ext cx="4248807" cy="1445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What this means:</a:t>
            </a:r>
          </a:p>
          <a:p>
            <a:pPr marL="155575" indent="0">
              <a:buFont typeface="Montserrat"/>
              <a:buNone/>
            </a:pPr>
            <a:endParaRPr lang="en-SG" dirty="0"/>
          </a:p>
          <a:p>
            <a:r>
              <a:rPr lang="en-US" dirty="0"/>
              <a:t>The discriminator loss is decreasing slowly → it's learning to distinguish real/fake.</a:t>
            </a:r>
          </a:p>
          <a:p>
            <a:r>
              <a:rPr lang="en-US" dirty="0"/>
              <a:t>The generator loss is increasing → this is normal when the generator starts producing more realistic images that fool the discriminator.</a:t>
            </a:r>
          </a:p>
          <a:p>
            <a:r>
              <a:rPr lang="en-US" dirty="0"/>
              <a:t>No major signs of mode collapse or overfitting (yet).</a:t>
            </a:r>
          </a:p>
          <a:p>
            <a:endParaRPr lang="en-US" dirty="0"/>
          </a:p>
          <a:p>
            <a:endParaRPr lang="en-US" dirty="0"/>
          </a:p>
          <a:p>
            <a:pPr marL="155575" indent="0">
              <a:buNone/>
            </a:pPr>
            <a:r>
              <a:rPr lang="en-US" dirty="0"/>
              <a:t>This means to fully see the potential of DCGAN, we should train longer</a:t>
            </a:r>
          </a:p>
          <a:p>
            <a:pPr marL="155575" indent="0">
              <a:buFont typeface="Montserrat"/>
              <a:buNone/>
            </a:pPr>
            <a:endParaRPr lang="en-SG" dirty="0"/>
          </a:p>
        </p:txBody>
      </p:sp>
      <p:pic>
        <p:nvPicPr>
          <p:cNvPr id="8" name="Picture 7">
            <a:extLst>
              <a:ext uri="{FF2B5EF4-FFF2-40B4-BE49-F238E27FC236}">
                <a16:creationId xmlns:a16="http://schemas.microsoft.com/office/drawing/2014/main" id="{75039655-6140-BECD-62C8-F65C24D165FE}"/>
              </a:ext>
            </a:extLst>
          </p:cNvPr>
          <p:cNvPicPr>
            <a:picLocks noChangeAspect="1"/>
          </p:cNvPicPr>
          <p:nvPr/>
        </p:nvPicPr>
        <p:blipFill>
          <a:blip r:embed="rId3"/>
          <a:stretch>
            <a:fillRect/>
          </a:stretch>
        </p:blipFill>
        <p:spPr>
          <a:xfrm>
            <a:off x="4417951" y="1864781"/>
            <a:ext cx="3413234" cy="1729468"/>
          </a:xfrm>
          <a:prstGeom prst="rect">
            <a:avLst/>
          </a:prstGeom>
        </p:spPr>
      </p:pic>
      <p:sp>
        <p:nvSpPr>
          <p:cNvPr id="9" name="Text Placeholder 2">
            <a:extLst>
              <a:ext uri="{FF2B5EF4-FFF2-40B4-BE49-F238E27FC236}">
                <a16:creationId xmlns:a16="http://schemas.microsoft.com/office/drawing/2014/main" id="{09FD96EB-A7D6-7881-2BD4-3638E6A433DD}"/>
              </a:ext>
            </a:extLst>
          </p:cNvPr>
          <p:cNvSpPr txBox="1">
            <a:spLocks/>
          </p:cNvSpPr>
          <p:nvPr/>
        </p:nvSpPr>
        <p:spPr>
          <a:xfrm>
            <a:off x="4177527" y="1520469"/>
            <a:ext cx="3231761" cy="356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50 images of longer trained DCGAN:</a:t>
            </a:r>
          </a:p>
        </p:txBody>
      </p:sp>
      <p:sp>
        <p:nvSpPr>
          <p:cNvPr id="10" name="Text Placeholder 2">
            <a:extLst>
              <a:ext uri="{FF2B5EF4-FFF2-40B4-BE49-F238E27FC236}">
                <a16:creationId xmlns:a16="http://schemas.microsoft.com/office/drawing/2014/main" id="{B0092876-1863-E864-E3AB-9B9FEE7D1856}"/>
              </a:ext>
            </a:extLst>
          </p:cNvPr>
          <p:cNvSpPr txBox="1">
            <a:spLocks/>
          </p:cNvSpPr>
          <p:nvPr/>
        </p:nvSpPr>
        <p:spPr>
          <a:xfrm>
            <a:off x="4211686" y="3623030"/>
            <a:ext cx="4932314" cy="1520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Score improved from 30 to 44 passable images</a:t>
            </a:r>
          </a:p>
          <a:p>
            <a:pPr marL="155575" indent="0">
              <a:buFont typeface="Montserrat"/>
              <a:buNone/>
            </a:pPr>
            <a:endParaRPr lang="en-SG" dirty="0"/>
          </a:p>
          <a:p>
            <a:pPr marL="155575" indent="0">
              <a:buFont typeface="Montserrat"/>
              <a:buNone/>
            </a:pPr>
            <a:r>
              <a:rPr lang="en-SG" dirty="0"/>
              <a:t>However, variety of images also decreased, many images of “l” generated. </a:t>
            </a:r>
          </a:p>
        </p:txBody>
      </p:sp>
    </p:spTree>
    <p:extLst>
      <p:ext uri="{BB962C8B-B14F-4D97-AF65-F5344CB8AC3E}">
        <p14:creationId xmlns:p14="http://schemas.microsoft.com/office/powerpoint/2010/main" val="2529891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E8CC7-8327-5953-FB5D-E584A5A4AF55}"/>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0BFF677C-2972-362E-2269-5334DDB7CFAB}"/>
              </a:ext>
            </a:extLst>
          </p:cNvPr>
          <p:cNvSpPr>
            <a:spLocks noGrp="1"/>
          </p:cNvSpPr>
          <p:nvPr>
            <p:ph type="body" idx="1"/>
          </p:nvPr>
        </p:nvSpPr>
        <p:spPr>
          <a:xfrm>
            <a:off x="0" y="520810"/>
            <a:ext cx="5919952" cy="3353565"/>
          </a:xfrm>
        </p:spPr>
        <p:txBody>
          <a:bodyPr/>
          <a:lstStyle/>
          <a:p>
            <a:pPr marL="155575" indent="0">
              <a:buNone/>
            </a:pPr>
            <a:r>
              <a:rPr lang="en-SG" dirty="0"/>
              <a:t>What does the increased number of “l”s mean?</a:t>
            </a:r>
          </a:p>
          <a:p>
            <a:pPr marL="155575" indent="0">
              <a:buNone/>
            </a:pPr>
            <a:endParaRPr lang="en-SG" dirty="0"/>
          </a:p>
          <a:p>
            <a:pPr marL="155575" indent="0">
              <a:buNone/>
            </a:pPr>
            <a:r>
              <a:rPr lang="en-US" dirty="0"/>
              <a:t>That means our generator is getting stuck producing very similar outputs, likely because it's found a "safe" pattern that often fools the discriminator.</a:t>
            </a:r>
          </a:p>
          <a:p>
            <a:pPr marL="155575" indent="0">
              <a:buNone/>
            </a:pPr>
            <a:endParaRPr lang="en-US" dirty="0"/>
          </a:p>
          <a:p>
            <a:pPr marL="155575" indent="0">
              <a:buNone/>
            </a:pPr>
            <a:r>
              <a:rPr lang="en-US" dirty="0"/>
              <a:t>This is common in longer training runs when:</a:t>
            </a:r>
          </a:p>
          <a:p>
            <a:pPr marL="155575" indent="0">
              <a:buNone/>
            </a:pPr>
            <a:endParaRPr lang="en-SG" dirty="0"/>
          </a:p>
          <a:p>
            <a:r>
              <a:rPr lang="en-US" dirty="0"/>
              <a:t>The discriminator becomes too strong, or</a:t>
            </a:r>
          </a:p>
          <a:p>
            <a:r>
              <a:rPr lang="en-US" dirty="0"/>
              <a:t>The generator gets lazy, exploiting an easy-to-fake shape (like "l").</a:t>
            </a:r>
          </a:p>
          <a:p>
            <a:pPr marL="155575" indent="0">
              <a:buNone/>
            </a:pPr>
            <a:endParaRPr lang="en-US" dirty="0"/>
          </a:p>
          <a:p>
            <a:pPr marL="155575" indent="0">
              <a:buNone/>
            </a:pPr>
            <a:r>
              <a:rPr lang="en-US" dirty="0"/>
              <a:t>Why is it happening?</a:t>
            </a:r>
          </a:p>
          <a:p>
            <a:pPr marL="155575" indent="0">
              <a:buNone/>
            </a:pPr>
            <a:endParaRPr lang="en-US" dirty="0"/>
          </a:p>
          <a:p>
            <a:r>
              <a:rPr lang="en-US" dirty="0"/>
              <a:t>The generator finds that generating "l"-shaped characters consistently fools the discriminator (especially early on).</a:t>
            </a:r>
          </a:p>
          <a:p>
            <a:r>
              <a:rPr lang="en-US" dirty="0"/>
              <a:t>Without enough diversity pressure, it keeps doing that, losing variety.</a:t>
            </a:r>
          </a:p>
          <a:p>
            <a:r>
              <a:rPr lang="en-US" dirty="0"/>
              <a:t>In the letters context, this means it ignores other characters and gets stuck.</a:t>
            </a:r>
          </a:p>
          <a:p>
            <a:pPr marL="155575" indent="0">
              <a:buNone/>
            </a:pPr>
            <a:endParaRPr lang="en-US" dirty="0"/>
          </a:p>
        </p:txBody>
      </p:sp>
    </p:spTree>
    <p:extLst>
      <p:ext uri="{BB962C8B-B14F-4D97-AF65-F5344CB8AC3E}">
        <p14:creationId xmlns:p14="http://schemas.microsoft.com/office/powerpoint/2010/main" val="2505270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443C-1A30-EBE4-DBB1-D490E5F8A13A}"/>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0C1AA44E-2545-7A9A-9AD3-776C6E9E9A67}"/>
              </a:ext>
            </a:extLst>
          </p:cNvPr>
          <p:cNvSpPr>
            <a:spLocks noGrp="1"/>
          </p:cNvSpPr>
          <p:nvPr>
            <p:ph type="body" idx="1"/>
          </p:nvPr>
        </p:nvSpPr>
        <p:spPr>
          <a:xfrm>
            <a:off x="0" y="512928"/>
            <a:ext cx="5971190" cy="1343462"/>
          </a:xfrm>
        </p:spPr>
        <p:txBody>
          <a:bodyPr/>
          <a:lstStyle/>
          <a:p>
            <a:pPr marL="155575" indent="0">
              <a:buNone/>
            </a:pPr>
            <a:r>
              <a:rPr lang="en-SG" dirty="0"/>
              <a:t>2. Adding dropout in generator</a:t>
            </a:r>
          </a:p>
          <a:p>
            <a:pPr marL="155575" indent="0">
              <a:buNone/>
            </a:pPr>
            <a:endParaRPr lang="en-SG" dirty="0"/>
          </a:p>
          <a:p>
            <a:pPr marL="155575" indent="0">
              <a:buNone/>
            </a:pPr>
            <a:r>
              <a:rPr lang="en-SG" dirty="0"/>
              <a:t>What this does </a:t>
            </a:r>
            <a:r>
              <a:rPr lang="en-SG" dirty="0">
                <a:sym typeface="Wingdings" panose="05000000000000000000" pitchFamily="2" charset="2"/>
              </a:rPr>
              <a:t> </a:t>
            </a:r>
            <a:r>
              <a:rPr lang="en-US" dirty="0"/>
              <a:t>this will help introduce randomness and reduce mode collapse by discouraging the generator from always producing the same shapes (like "l“).</a:t>
            </a:r>
          </a:p>
          <a:p>
            <a:pPr marL="155575" indent="0">
              <a:buNone/>
            </a:pPr>
            <a:endParaRPr lang="en-US" dirty="0"/>
          </a:p>
          <a:p>
            <a:pPr marL="155575" indent="0">
              <a:buNone/>
            </a:pPr>
            <a:r>
              <a:rPr lang="en-US" dirty="0"/>
              <a:t>50 images with dropout in generator:</a:t>
            </a:r>
          </a:p>
        </p:txBody>
      </p:sp>
      <p:pic>
        <p:nvPicPr>
          <p:cNvPr id="5" name="Picture 4">
            <a:extLst>
              <a:ext uri="{FF2B5EF4-FFF2-40B4-BE49-F238E27FC236}">
                <a16:creationId xmlns:a16="http://schemas.microsoft.com/office/drawing/2014/main" id="{B7CD8817-F2FD-CC43-C0F6-5FD0BE97C7C9}"/>
              </a:ext>
            </a:extLst>
          </p:cNvPr>
          <p:cNvPicPr>
            <a:picLocks noChangeAspect="1"/>
          </p:cNvPicPr>
          <p:nvPr/>
        </p:nvPicPr>
        <p:blipFill>
          <a:blip r:embed="rId2"/>
          <a:stretch>
            <a:fillRect/>
          </a:stretch>
        </p:blipFill>
        <p:spPr>
          <a:xfrm>
            <a:off x="226587" y="1895804"/>
            <a:ext cx="4215348" cy="2119582"/>
          </a:xfrm>
          <a:prstGeom prst="rect">
            <a:avLst/>
          </a:prstGeom>
        </p:spPr>
      </p:pic>
      <p:sp>
        <p:nvSpPr>
          <p:cNvPr id="6" name="Text Placeholder 2">
            <a:extLst>
              <a:ext uri="{FF2B5EF4-FFF2-40B4-BE49-F238E27FC236}">
                <a16:creationId xmlns:a16="http://schemas.microsoft.com/office/drawing/2014/main" id="{C3995603-CA3B-4CFC-09D0-04C354226A9D}"/>
              </a:ext>
            </a:extLst>
          </p:cNvPr>
          <p:cNvSpPr txBox="1">
            <a:spLocks/>
          </p:cNvSpPr>
          <p:nvPr/>
        </p:nvSpPr>
        <p:spPr>
          <a:xfrm>
            <a:off x="4310221" y="1811515"/>
            <a:ext cx="4798307" cy="15662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Number of “l” before: 20</a:t>
            </a:r>
          </a:p>
          <a:p>
            <a:pPr marL="155575" indent="0">
              <a:buFont typeface="Montserrat"/>
              <a:buNone/>
            </a:pPr>
            <a:r>
              <a:rPr lang="en-SG" dirty="0"/>
              <a:t>Number of “l” after: 26</a:t>
            </a:r>
          </a:p>
          <a:p>
            <a:pPr marL="155575" indent="0">
              <a:buFont typeface="Montserrat"/>
              <a:buNone/>
            </a:pPr>
            <a:endParaRPr lang="en-SG" dirty="0"/>
          </a:p>
          <a:p>
            <a:pPr marL="155575" indent="0">
              <a:buFont typeface="Montserrat"/>
              <a:buNone/>
            </a:pPr>
            <a:r>
              <a:rPr lang="en-SG" dirty="0"/>
              <a:t>Number of passable images decreased from 44 to 41. </a:t>
            </a:r>
          </a:p>
        </p:txBody>
      </p:sp>
    </p:spTree>
    <p:extLst>
      <p:ext uri="{BB962C8B-B14F-4D97-AF65-F5344CB8AC3E}">
        <p14:creationId xmlns:p14="http://schemas.microsoft.com/office/powerpoint/2010/main" val="1795642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21867-95F3-C625-5DD1-20428A76CB37}"/>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2FB487C1-9991-A512-7F8D-E1AE7C19222F}"/>
              </a:ext>
            </a:extLst>
          </p:cNvPr>
          <p:cNvSpPr>
            <a:spLocks noGrp="1"/>
          </p:cNvSpPr>
          <p:nvPr>
            <p:ph type="body" idx="1"/>
          </p:nvPr>
        </p:nvSpPr>
        <p:spPr>
          <a:xfrm>
            <a:off x="0" y="540517"/>
            <a:ext cx="6440214" cy="3964479"/>
          </a:xfrm>
        </p:spPr>
        <p:txBody>
          <a:bodyPr/>
          <a:lstStyle/>
          <a:p>
            <a:pPr marL="155575" indent="0">
              <a:buNone/>
            </a:pPr>
            <a:r>
              <a:rPr lang="en-SG" dirty="0"/>
              <a:t>Why is this happening?</a:t>
            </a:r>
          </a:p>
          <a:p>
            <a:pPr marL="155575" indent="0">
              <a:buNone/>
            </a:pPr>
            <a:endParaRPr lang="en-SG" dirty="0"/>
          </a:p>
          <a:p>
            <a:pPr marL="155575" indent="0">
              <a:buNone/>
            </a:pPr>
            <a:r>
              <a:rPr lang="en-US" dirty="0"/>
              <a:t>1. </a:t>
            </a:r>
            <a:r>
              <a:rPr lang="en-US" dirty="0" err="1"/>
              <a:t>g_loss</a:t>
            </a:r>
            <a:r>
              <a:rPr lang="en-US" dirty="0"/>
              <a:t> got worse after adding dropout in generator</a:t>
            </a:r>
          </a:p>
          <a:p>
            <a:pPr marL="155575" indent="0">
              <a:buNone/>
            </a:pPr>
            <a:endParaRPr lang="en-US" dirty="0"/>
          </a:p>
          <a:p>
            <a:r>
              <a:rPr lang="en-US" dirty="0"/>
              <a:t>Dropout adds regularization but can slow down generator learning if applied too aggressively or in the wrong spots.</a:t>
            </a:r>
          </a:p>
          <a:p>
            <a:r>
              <a:rPr lang="en-US" dirty="0"/>
              <a:t>Our </a:t>
            </a:r>
            <a:r>
              <a:rPr lang="en-US" dirty="0" err="1"/>
              <a:t>g_loss</a:t>
            </a:r>
            <a:r>
              <a:rPr lang="en-US" dirty="0"/>
              <a:t> increasing (getting larger) means the generator is struggling a bit more to fool the discriminator.</a:t>
            </a:r>
          </a:p>
          <a:p>
            <a:r>
              <a:rPr lang="en-US" dirty="0"/>
              <a:t>Dropout can help generalization but might need tuning, try reducing the dropout rate or only adding dropout in certain layers.</a:t>
            </a:r>
          </a:p>
          <a:p>
            <a:endParaRPr lang="en-US" dirty="0"/>
          </a:p>
          <a:p>
            <a:pPr marL="155575" indent="0">
              <a:buNone/>
            </a:pPr>
            <a:r>
              <a:rPr lang="en-US" dirty="0"/>
              <a:t>2. More images of 'l' generated now (26 vs 20 before)</a:t>
            </a:r>
          </a:p>
          <a:p>
            <a:pPr marL="155575" indent="0">
              <a:buNone/>
            </a:pPr>
            <a:endParaRPr lang="en-US" dirty="0"/>
          </a:p>
          <a:p>
            <a:r>
              <a:rPr lang="en-US" dirty="0"/>
              <a:t>This could mean our generator is mode-collapsing on certain classes, favoring generating certain letters (like "l").</a:t>
            </a:r>
          </a:p>
          <a:p>
            <a:r>
              <a:rPr lang="en-US" dirty="0"/>
              <a:t>We can try techniques to reduce mode collapse like:</a:t>
            </a:r>
          </a:p>
          <a:p>
            <a:pPr lvl="1"/>
            <a:r>
              <a:rPr lang="en-US" dirty="0"/>
              <a:t>Adding noise to labels (label smoothing)</a:t>
            </a:r>
          </a:p>
          <a:p>
            <a:pPr marL="155575" indent="0">
              <a:buNone/>
            </a:pPr>
            <a:endParaRPr lang="en-SG" dirty="0"/>
          </a:p>
        </p:txBody>
      </p:sp>
    </p:spTree>
    <p:extLst>
      <p:ext uri="{BB962C8B-B14F-4D97-AF65-F5344CB8AC3E}">
        <p14:creationId xmlns:p14="http://schemas.microsoft.com/office/powerpoint/2010/main" val="1455255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E152-8A75-EC86-6715-B807A1593C1B}"/>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7FC14412-C976-329E-B4CF-0FE351B34686}"/>
              </a:ext>
            </a:extLst>
          </p:cNvPr>
          <p:cNvSpPr>
            <a:spLocks noGrp="1"/>
          </p:cNvSpPr>
          <p:nvPr>
            <p:ph type="body" idx="1"/>
          </p:nvPr>
        </p:nvSpPr>
        <p:spPr>
          <a:xfrm>
            <a:off x="0" y="524752"/>
            <a:ext cx="7172100" cy="3039900"/>
          </a:xfrm>
        </p:spPr>
        <p:txBody>
          <a:bodyPr/>
          <a:lstStyle/>
          <a:p>
            <a:pPr marL="155575" indent="0">
              <a:buNone/>
            </a:pPr>
            <a:r>
              <a:rPr lang="en-SG" dirty="0"/>
              <a:t>Tried testing dropout 0.2 and started training, however:</a:t>
            </a:r>
          </a:p>
          <a:p>
            <a:pPr marL="155575" indent="0">
              <a:buNone/>
            </a:pPr>
            <a:endParaRPr lang="en-SG" dirty="0"/>
          </a:p>
          <a:p>
            <a:pPr marL="155575" indent="0">
              <a:buNone/>
            </a:pPr>
            <a:r>
              <a:rPr lang="en-SG" dirty="0"/>
              <a:t>Epoch 1/100</a:t>
            </a:r>
            <a:br>
              <a:rPr lang="en-SG" dirty="0"/>
            </a:br>
            <a:r>
              <a:rPr lang="en-SG" dirty="0"/>
              <a:t>1706/1706 ━━━━━━━━━━━━━━━━━━━━ 22s 9ms/step - </a:t>
            </a:r>
            <a:r>
              <a:rPr lang="en-SG" dirty="0" err="1"/>
              <a:t>d_loss</a:t>
            </a:r>
            <a:r>
              <a:rPr lang="en-SG" dirty="0"/>
              <a:t>: -0.8033 - </a:t>
            </a:r>
            <a:r>
              <a:rPr lang="en-SG" dirty="0" err="1"/>
              <a:t>g_loss</a:t>
            </a:r>
            <a:r>
              <a:rPr lang="en-SG" dirty="0"/>
              <a:t>: 159.6640</a:t>
            </a:r>
            <a:br>
              <a:rPr lang="en-SG" dirty="0"/>
            </a:br>
            <a:r>
              <a:rPr lang="en-SG" dirty="0"/>
              <a:t>Epoch 50/100</a:t>
            </a:r>
            <a:br>
              <a:rPr lang="en-SG" dirty="0"/>
            </a:br>
            <a:r>
              <a:rPr lang="en-SG" dirty="0"/>
              <a:t>1706/1706 ━━━━━━━━━━━━━━━━━━━━ 11s 6ms/step - </a:t>
            </a:r>
            <a:r>
              <a:rPr lang="en-SG" dirty="0" err="1"/>
              <a:t>d_loss</a:t>
            </a:r>
            <a:r>
              <a:rPr lang="en-SG" dirty="0"/>
              <a:t>: 0.0276 - </a:t>
            </a:r>
            <a:r>
              <a:rPr lang="en-SG" dirty="0" err="1"/>
              <a:t>g_loss</a:t>
            </a:r>
            <a:r>
              <a:rPr lang="en-SG" dirty="0"/>
              <a:t>: 14.9222</a:t>
            </a:r>
          </a:p>
          <a:p>
            <a:pPr marL="155575" indent="0">
              <a:buNone/>
            </a:pPr>
            <a:endParaRPr lang="en-SG" dirty="0"/>
          </a:p>
          <a:p>
            <a:pPr marL="155575" indent="0">
              <a:buNone/>
            </a:pPr>
            <a:r>
              <a:rPr lang="en-SG" dirty="0"/>
              <a:t>These were the values that we got during training, we stopped the training after 50 epochs as the values of </a:t>
            </a:r>
            <a:r>
              <a:rPr lang="en-SG" dirty="0" err="1"/>
              <a:t>d_loss</a:t>
            </a:r>
            <a:r>
              <a:rPr lang="en-SG" dirty="0"/>
              <a:t> and </a:t>
            </a:r>
            <a:r>
              <a:rPr lang="en-SG" dirty="0" err="1"/>
              <a:t>g_loss</a:t>
            </a:r>
            <a:r>
              <a:rPr lang="en-SG" dirty="0"/>
              <a:t> were concerning and we wanted to test other values instead.</a:t>
            </a:r>
          </a:p>
          <a:p>
            <a:pPr marL="155575" indent="0">
              <a:buNone/>
            </a:pPr>
            <a:endParaRPr lang="en-SG" dirty="0"/>
          </a:p>
          <a:p>
            <a:pPr marL="155575" indent="0">
              <a:buNone/>
            </a:pPr>
            <a:r>
              <a:rPr lang="en-SG" dirty="0"/>
              <a:t>Summary of findings:</a:t>
            </a:r>
          </a:p>
          <a:p>
            <a:pPr marL="155575" indent="0">
              <a:buNone/>
            </a:pPr>
            <a:endParaRPr lang="en-SG" dirty="0"/>
          </a:p>
          <a:p>
            <a:pPr marL="155575" indent="0">
              <a:buNone/>
            </a:pPr>
            <a:endParaRPr lang="en-SG" dirty="0"/>
          </a:p>
        </p:txBody>
      </p:sp>
      <p:pic>
        <p:nvPicPr>
          <p:cNvPr id="5" name="Picture 4">
            <a:extLst>
              <a:ext uri="{FF2B5EF4-FFF2-40B4-BE49-F238E27FC236}">
                <a16:creationId xmlns:a16="http://schemas.microsoft.com/office/drawing/2014/main" id="{527EE4A7-8CA2-8FDB-1857-B9029444A9F6}"/>
              </a:ext>
            </a:extLst>
          </p:cNvPr>
          <p:cNvPicPr>
            <a:picLocks noChangeAspect="1"/>
          </p:cNvPicPr>
          <p:nvPr/>
        </p:nvPicPr>
        <p:blipFill>
          <a:blip r:embed="rId2"/>
          <a:stretch>
            <a:fillRect/>
          </a:stretch>
        </p:blipFill>
        <p:spPr>
          <a:xfrm>
            <a:off x="246593" y="3151707"/>
            <a:ext cx="6481342" cy="1134806"/>
          </a:xfrm>
          <a:prstGeom prst="rect">
            <a:avLst/>
          </a:prstGeom>
        </p:spPr>
      </p:pic>
    </p:spTree>
    <p:extLst>
      <p:ext uri="{BB962C8B-B14F-4D97-AF65-F5344CB8AC3E}">
        <p14:creationId xmlns:p14="http://schemas.microsoft.com/office/powerpoint/2010/main" val="3539572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0FE4-19C8-C94D-8588-2C352D9C41DC}"/>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9E753F08-D1EF-3A1E-EE6E-CC85EA8A8AE9}"/>
              </a:ext>
            </a:extLst>
          </p:cNvPr>
          <p:cNvSpPr>
            <a:spLocks noGrp="1"/>
          </p:cNvSpPr>
          <p:nvPr>
            <p:ph type="body" idx="1"/>
          </p:nvPr>
        </p:nvSpPr>
        <p:spPr>
          <a:xfrm>
            <a:off x="0" y="520812"/>
            <a:ext cx="7172100" cy="1185805"/>
          </a:xfrm>
        </p:spPr>
        <p:txBody>
          <a:bodyPr/>
          <a:lstStyle/>
          <a:p>
            <a:pPr marL="155575" indent="0">
              <a:buNone/>
            </a:pPr>
            <a:r>
              <a:rPr lang="en-SG" dirty="0"/>
              <a:t>What we tried next:</a:t>
            </a:r>
          </a:p>
          <a:p>
            <a:endParaRPr lang="en-SG" dirty="0"/>
          </a:p>
          <a:p>
            <a:r>
              <a:rPr lang="en-SG" dirty="0"/>
              <a:t>Keep discriminator dropout, don’t need change</a:t>
            </a:r>
          </a:p>
          <a:p>
            <a:r>
              <a:rPr lang="en-SG" dirty="0"/>
              <a:t>Don’t  dropout in generator </a:t>
            </a:r>
            <a:r>
              <a:rPr lang="en-SG" dirty="0">
                <a:sym typeface="Wingdings" panose="05000000000000000000" pitchFamily="2" charset="2"/>
              </a:rPr>
              <a:t> tried it and it did not help our results</a:t>
            </a:r>
          </a:p>
          <a:p>
            <a:r>
              <a:rPr lang="en-SG" dirty="0">
                <a:sym typeface="Wingdings" panose="05000000000000000000" pitchFamily="2" charset="2"/>
              </a:rPr>
              <a:t>Add Label Smoothing in the discriminator</a:t>
            </a:r>
          </a:p>
          <a:p>
            <a:r>
              <a:rPr lang="en-SG" dirty="0">
                <a:sym typeface="Wingdings" panose="05000000000000000000" pitchFamily="2" charset="2"/>
              </a:rPr>
              <a:t>Add </a:t>
            </a:r>
            <a:r>
              <a:rPr lang="en-SG" dirty="0" err="1">
                <a:sym typeface="Wingdings" panose="05000000000000000000" pitchFamily="2" charset="2"/>
              </a:rPr>
              <a:t>Guassian</a:t>
            </a:r>
            <a:r>
              <a:rPr lang="en-SG" dirty="0">
                <a:sym typeface="Wingdings" panose="05000000000000000000" pitchFamily="2" charset="2"/>
              </a:rPr>
              <a:t> noise to the discriminator inputs</a:t>
            </a:r>
            <a:endParaRPr lang="en-SG" dirty="0"/>
          </a:p>
        </p:txBody>
      </p:sp>
      <p:sp>
        <p:nvSpPr>
          <p:cNvPr id="4" name="Text Placeholder 2">
            <a:extLst>
              <a:ext uri="{FF2B5EF4-FFF2-40B4-BE49-F238E27FC236}">
                <a16:creationId xmlns:a16="http://schemas.microsoft.com/office/drawing/2014/main" id="{991ECFDD-0716-838F-EE73-095AE70309C0}"/>
              </a:ext>
            </a:extLst>
          </p:cNvPr>
          <p:cNvSpPr txBox="1">
            <a:spLocks/>
          </p:cNvSpPr>
          <p:nvPr/>
        </p:nvSpPr>
        <p:spPr>
          <a:xfrm>
            <a:off x="0" y="1734206"/>
            <a:ext cx="7172100" cy="1185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3. Add Label Smoothing in the discriminator</a:t>
            </a:r>
          </a:p>
          <a:p>
            <a:pPr marL="155575" indent="0">
              <a:buFont typeface="Montserrat"/>
              <a:buNone/>
            </a:pPr>
            <a:endParaRPr lang="en-SG" dirty="0"/>
          </a:p>
          <a:p>
            <a:pPr marL="155575" indent="0">
              <a:buNone/>
            </a:pPr>
            <a:r>
              <a:rPr lang="en-US" dirty="0"/>
              <a:t>Instead of labeling real images as 1.0, we label them as something like 0.9 or even sample from a range like 0.8 to 1.0. This discourages the discriminator from becoming overconfident, giving the generator a chance to catch up.</a:t>
            </a:r>
          </a:p>
          <a:p>
            <a:pPr marL="155575" indent="0">
              <a:buNone/>
            </a:pPr>
            <a:endParaRPr lang="en-US" dirty="0"/>
          </a:p>
          <a:p>
            <a:pPr marL="155575" indent="0">
              <a:buNone/>
            </a:pPr>
            <a:r>
              <a:rPr lang="en-US" dirty="0"/>
              <a:t>50 images of label smoothing in discriminator:</a:t>
            </a:r>
          </a:p>
          <a:p>
            <a:pPr marL="155575" indent="0">
              <a:buNone/>
            </a:pPr>
            <a:endParaRPr lang="en-US" dirty="0"/>
          </a:p>
          <a:p>
            <a:pPr marL="155575" indent="0">
              <a:buNone/>
            </a:pPr>
            <a:endParaRPr lang="en-SG" dirty="0"/>
          </a:p>
        </p:txBody>
      </p:sp>
      <p:pic>
        <p:nvPicPr>
          <p:cNvPr id="6" name="Picture 5">
            <a:extLst>
              <a:ext uri="{FF2B5EF4-FFF2-40B4-BE49-F238E27FC236}">
                <a16:creationId xmlns:a16="http://schemas.microsoft.com/office/drawing/2014/main" id="{50D310F2-7D4D-E3CD-955A-72A5C320E7D5}"/>
              </a:ext>
            </a:extLst>
          </p:cNvPr>
          <p:cNvPicPr>
            <a:picLocks noChangeAspect="1"/>
          </p:cNvPicPr>
          <p:nvPr/>
        </p:nvPicPr>
        <p:blipFill>
          <a:blip r:embed="rId2"/>
          <a:stretch>
            <a:fillRect/>
          </a:stretch>
        </p:blipFill>
        <p:spPr>
          <a:xfrm>
            <a:off x="248306" y="3116363"/>
            <a:ext cx="3431671" cy="1731533"/>
          </a:xfrm>
          <a:prstGeom prst="rect">
            <a:avLst/>
          </a:prstGeom>
        </p:spPr>
      </p:pic>
      <p:sp>
        <p:nvSpPr>
          <p:cNvPr id="7" name="Text Placeholder 2">
            <a:extLst>
              <a:ext uri="{FF2B5EF4-FFF2-40B4-BE49-F238E27FC236}">
                <a16:creationId xmlns:a16="http://schemas.microsoft.com/office/drawing/2014/main" id="{7FF1644C-4CA1-CA70-CF98-EF39AFBB03AA}"/>
              </a:ext>
            </a:extLst>
          </p:cNvPr>
          <p:cNvSpPr txBox="1">
            <a:spLocks/>
          </p:cNvSpPr>
          <p:nvPr/>
        </p:nvSpPr>
        <p:spPr>
          <a:xfrm>
            <a:off x="3586050" y="2993928"/>
            <a:ext cx="4798307" cy="15662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Number of “l” before: 20</a:t>
            </a:r>
          </a:p>
          <a:p>
            <a:pPr marL="155575" indent="0">
              <a:buFont typeface="Montserrat"/>
              <a:buNone/>
            </a:pPr>
            <a:r>
              <a:rPr lang="en-SG" dirty="0"/>
              <a:t>Number of “l” after: 22</a:t>
            </a:r>
          </a:p>
          <a:p>
            <a:pPr marL="155575" indent="0">
              <a:buFont typeface="Montserrat"/>
              <a:buNone/>
            </a:pPr>
            <a:endParaRPr lang="en-SG" dirty="0"/>
          </a:p>
          <a:p>
            <a:pPr marL="155575" indent="0">
              <a:buFont typeface="Montserrat"/>
              <a:buNone/>
            </a:pPr>
            <a:r>
              <a:rPr lang="en-SG" dirty="0"/>
              <a:t>Number of passable images decreased from 44 to 42. </a:t>
            </a:r>
          </a:p>
        </p:txBody>
      </p:sp>
    </p:spTree>
    <p:extLst>
      <p:ext uri="{BB962C8B-B14F-4D97-AF65-F5344CB8AC3E}">
        <p14:creationId xmlns:p14="http://schemas.microsoft.com/office/powerpoint/2010/main" val="3563612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Overview</a:t>
            </a:r>
          </a:p>
        </p:txBody>
      </p:sp>
      <p:sp>
        <p:nvSpPr>
          <p:cNvPr id="171" name="Google Shape;171;p39"/>
          <p:cNvSpPr txBox="1">
            <a:spLocks noGrp="1"/>
          </p:cNvSpPr>
          <p:nvPr>
            <p:ph type="body" idx="1"/>
          </p:nvPr>
        </p:nvSpPr>
        <p:spPr>
          <a:xfrm>
            <a:off x="938500" y="962246"/>
            <a:ext cx="7172100" cy="231304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SG" dirty="0"/>
              <a:t>Steps Taken:</a:t>
            </a:r>
          </a:p>
          <a:p>
            <a:pPr marL="228600" lvl="0" indent="-228600" algn="l" rtl="0">
              <a:spcBef>
                <a:spcPts val="0"/>
              </a:spcBef>
              <a:spcAft>
                <a:spcPts val="1600"/>
              </a:spcAft>
              <a:buAutoNum type="arabicPeriod"/>
            </a:pPr>
            <a:r>
              <a:rPr lang="en-SG" dirty="0"/>
              <a:t>Exploratory Data Analysis</a:t>
            </a:r>
          </a:p>
          <a:p>
            <a:pPr marL="228600" lvl="0" indent="-228600" algn="l" rtl="0">
              <a:spcBef>
                <a:spcPts val="0"/>
              </a:spcBef>
              <a:spcAft>
                <a:spcPts val="1600"/>
              </a:spcAft>
              <a:buAutoNum type="arabicPeriod"/>
            </a:pPr>
            <a:r>
              <a:rPr lang="en-SG" dirty="0"/>
              <a:t>Data Wrangling</a:t>
            </a:r>
          </a:p>
          <a:p>
            <a:pPr marL="228600" lvl="0" indent="-228600" algn="l" rtl="0">
              <a:spcBef>
                <a:spcPts val="0"/>
              </a:spcBef>
              <a:spcAft>
                <a:spcPts val="1600"/>
              </a:spcAft>
              <a:buAutoNum type="arabicPeriod"/>
            </a:pPr>
            <a:r>
              <a:rPr lang="en-SG" dirty="0"/>
              <a:t>Data Preprocessing</a:t>
            </a:r>
          </a:p>
          <a:p>
            <a:pPr marL="228600" lvl="0" indent="-228600" algn="l" rtl="0">
              <a:spcBef>
                <a:spcPts val="0"/>
              </a:spcBef>
              <a:spcAft>
                <a:spcPts val="1600"/>
              </a:spcAft>
              <a:buAutoNum type="arabicPeriod"/>
            </a:pPr>
            <a:r>
              <a:rPr lang="en-SG" dirty="0"/>
              <a:t>Building Models</a:t>
            </a:r>
          </a:p>
          <a:p>
            <a:pPr marL="228600" lvl="0" indent="-228600" algn="l" rtl="0">
              <a:spcBef>
                <a:spcPts val="0"/>
              </a:spcBef>
              <a:spcAft>
                <a:spcPts val="1600"/>
              </a:spcAft>
              <a:buAutoNum type="arabicPeriod"/>
            </a:pPr>
            <a:r>
              <a:rPr lang="en-SG" dirty="0"/>
              <a:t>Further Improvements</a:t>
            </a:r>
          </a:p>
          <a:p>
            <a:pPr marL="0" lvl="0" indent="0" algn="l" rtl="0">
              <a:spcBef>
                <a:spcPts val="0"/>
              </a:spcBef>
              <a:spcAft>
                <a:spcPts val="1600"/>
              </a:spcAft>
              <a:buNone/>
            </a:pPr>
            <a:endParaRPr lang="en-SG"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6564-B4D0-956E-0075-987FF674DC61}"/>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50425B8E-3D4C-108F-40E3-82E9CF0BAA81}"/>
              </a:ext>
            </a:extLst>
          </p:cNvPr>
          <p:cNvSpPr>
            <a:spLocks noGrp="1"/>
          </p:cNvSpPr>
          <p:nvPr>
            <p:ph type="body" idx="1"/>
          </p:nvPr>
        </p:nvSpPr>
        <p:spPr>
          <a:xfrm>
            <a:off x="0" y="611463"/>
            <a:ext cx="9144000" cy="3039900"/>
          </a:xfrm>
        </p:spPr>
        <p:txBody>
          <a:bodyPr/>
          <a:lstStyle/>
          <a:p>
            <a:pPr marL="155575" indent="0">
              <a:buNone/>
            </a:pPr>
            <a:r>
              <a:rPr lang="en-SG" dirty="0"/>
              <a:t>Why did Label Smoothing not help biasness?</a:t>
            </a:r>
          </a:p>
          <a:p>
            <a:pPr marL="155575" indent="0">
              <a:buNone/>
            </a:pPr>
            <a:endParaRPr lang="en-SG" dirty="0"/>
          </a:p>
          <a:p>
            <a:pPr marL="155575" indent="0">
              <a:buNone/>
            </a:pPr>
            <a:r>
              <a:rPr lang="en-US" dirty="0"/>
              <a:t>Label smoothing is mainly designed to:</a:t>
            </a:r>
          </a:p>
          <a:p>
            <a:pPr marL="155575" indent="0">
              <a:buNone/>
            </a:pPr>
            <a:endParaRPr lang="en-US" dirty="0"/>
          </a:p>
          <a:p>
            <a:r>
              <a:rPr lang="en-US" dirty="0"/>
              <a:t>Prevent the discriminator from becoming too confident in its classifications.</a:t>
            </a:r>
          </a:p>
          <a:p>
            <a:r>
              <a:rPr lang="en-US" dirty="0"/>
              <a:t>Encourage the generator to receive useful gradients longer into training.</a:t>
            </a:r>
          </a:p>
          <a:p>
            <a:endParaRPr lang="en-US" dirty="0"/>
          </a:p>
          <a:p>
            <a:pPr marL="155575" indent="0">
              <a:buNone/>
            </a:pPr>
            <a:r>
              <a:rPr lang="en-US" dirty="0"/>
              <a:t>However, label smoothing does not force the generator to explore more modes or generate more diverse outputs. It only softens the discriminator's confidence. When the generator finds a shape (like "l") that successfully fools the discriminator, it has no reason to stop generating it, regardless of label smoothing.</a:t>
            </a:r>
          </a:p>
          <a:p>
            <a:pPr marL="155575" indent="0">
              <a:buNone/>
            </a:pPr>
            <a:endParaRPr lang="en-US" dirty="0"/>
          </a:p>
          <a:p>
            <a:pPr marL="155575" indent="0">
              <a:buNone/>
            </a:pPr>
            <a:r>
              <a:rPr lang="en-US" dirty="0"/>
              <a:t>In fact, label smoothing can unintentionally:</a:t>
            </a:r>
          </a:p>
          <a:p>
            <a:pPr marL="155575" indent="0">
              <a:buNone/>
            </a:pPr>
            <a:endParaRPr lang="en-US" dirty="0"/>
          </a:p>
          <a:p>
            <a:r>
              <a:rPr lang="en-US" dirty="0"/>
              <a:t>Make the discriminator less able to penalize repetitive samples like "l"</a:t>
            </a:r>
          </a:p>
          <a:p>
            <a:r>
              <a:rPr lang="en-US" dirty="0"/>
              <a:t>Result in weaker feedback to push the generator toward other modes (e.g., different letters)</a:t>
            </a:r>
          </a:p>
          <a:p>
            <a:pPr marL="155575" indent="0">
              <a:buNone/>
            </a:pPr>
            <a:endParaRPr lang="en-SG" dirty="0"/>
          </a:p>
        </p:txBody>
      </p:sp>
    </p:spTree>
    <p:extLst>
      <p:ext uri="{BB962C8B-B14F-4D97-AF65-F5344CB8AC3E}">
        <p14:creationId xmlns:p14="http://schemas.microsoft.com/office/powerpoint/2010/main" val="2087110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74FF-2A23-1C41-0507-CE42DC8CC97F}"/>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731FFC08-966B-E3F4-A167-BE5ED75685D9}"/>
              </a:ext>
            </a:extLst>
          </p:cNvPr>
          <p:cNvSpPr>
            <a:spLocks noGrp="1"/>
          </p:cNvSpPr>
          <p:nvPr>
            <p:ph type="body" idx="1"/>
          </p:nvPr>
        </p:nvSpPr>
        <p:spPr>
          <a:xfrm>
            <a:off x="0" y="516870"/>
            <a:ext cx="5884479" cy="1386816"/>
          </a:xfrm>
        </p:spPr>
        <p:txBody>
          <a:bodyPr/>
          <a:lstStyle/>
          <a:p>
            <a:pPr marL="155575" indent="0">
              <a:buNone/>
            </a:pPr>
            <a:r>
              <a:rPr lang="en-SG" dirty="0"/>
              <a:t>4. Add </a:t>
            </a:r>
            <a:r>
              <a:rPr lang="en-SG" dirty="0" err="1"/>
              <a:t>Guassian</a:t>
            </a:r>
            <a:r>
              <a:rPr lang="en-SG" dirty="0"/>
              <a:t> noise to discriminator input</a:t>
            </a:r>
          </a:p>
          <a:p>
            <a:pPr marL="155575" indent="0">
              <a:buNone/>
            </a:pPr>
            <a:endParaRPr lang="en-SG" dirty="0"/>
          </a:p>
          <a:p>
            <a:pPr marL="155575" indent="0">
              <a:buNone/>
            </a:pPr>
            <a:r>
              <a:rPr lang="en-US" dirty="0"/>
              <a:t>Injecting Gaussian noise into the discriminator’s input can make it less confident and force it to focus on more meaningful features rather than memorizing fine details.</a:t>
            </a:r>
          </a:p>
          <a:p>
            <a:pPr marL="155575" indent="0">
              <a:buNone/>
            </a:pPr>
            <a:endParaRPr lang="en-US" dirty="0"/>
          </a:p>
          <a:p>
            <a:pPr marL="155575" indent="0">
              <a:buNone/>
            </a:pPr>
            <a:r>
              <a:rPr lang="en-US" dirty="0"/>
              <a:t>50 images of Guassian noise in discriminator input:</a:t>
            </a:r>
          </a:p>
        </p:txBody>
      </p:sp>
      <p:pic>
        <p:nvPicPr>
          <p:cNvPr id="5" name="Picture 4">
            <a:extLst>
              <a:ext uri="{FF2B5EF4-FFF2-40B4-BE49-F238E27FC236}">
                <a16:creationId xmlns:a16="http://schemas.microsoft.com/office/drawing/2014/main" id="{5B76AC46-4995-033D-16C1-92E92E09E34C}"/>
              </a:ext>
            </a:extLst>
          </p:cNvPr>
          <p:cNvPicPr>
            <a:picLocks noChangeAspect="1"/>
          </p:cNvPicPr>
          <p:nvPr/>
        </p:nvPicPr>
        <p:blipFill>
          <a:blip r:embed="rId2"/>
          <a:stretch>
            <a:fillRect/>
          </a:stretch>
        </p:blipFill>
        <p:spPr>
          <a:xfrm>
            <a:off x="240425" y="1903686"/>
            <a:ext cx="4381274" cy="2218250"/>
          </a:xfrm>
          <a:prstGeom prst="rect">
            <a:avLst/>
          </a:prstGeom>
        </p:spPr>
      </p:pic>
      <p:sp>
        <p:nvSpPr>
          <p:cNvPr id="6" name="Text Placeholder 2">
            <a:extLst>
              <a:ext uri="{FF2B5EF4-FFF2-40B4-BE49-F238E27FC236}">
                <a16:creationId xmlns:a16="http://schemas.microsoft.com/office/drawing/2014/main" id="{91115C10-0140-6035-9B2A-09F8AABF33BF}"/>
              </a:ext>
            </a:extLst>
          </p:cNvPr>
          <p:cNvSpPr txBox="1">
            <a:spLocks/>
          </p:cNvSpPr>
          <p:nvPr/>
        </p:nvSpPr>
        <p:spPr>
          <a:xfrm>
            <a:off x="4468919" y="1788626"/>
            <a:ext cx="4675081" cy="15662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Number of “l” before: 20</a:t>
            </a:r>
          </a:p>
          <a:p>
            <a:pPr marL="155575" indent="0">
              <a:buFont typeface="Montserrat"/>
              <a:buNone/>
            </a:pPr>
            <a:r>
              <a:rPr lang="en-SG" dirty="0"/>
              <a:t>Number of “l” after: 14</a:t>
            </a:r>
          </a:p>
          <a:p>
            <a:pPr marL="155575" indent="0">
              <a:buFont typeface="Montserrat"/>
              <a:buNone/>
            </a:pPr>
            <a:endParaRPr lang="en-SG" dirty="0"/>
          </a:p>
          <a:p>
            <a:pPr marL="155575" indent="0">
              <a:buFont typeface="Montserrat"/>
              <a:buNone/>
            </a:pPr>
            <a:r>
              <a:rPr lang="en-SG" dirty="0"/>
              <a:t>Number of passable images decreased from 44 to 38.</a:t>
            </a:r>
          </a:p>
          <a:p>
            <a:pPr marL="155575" indent="0">
              <a:buFont typeface="Montserrat"/>
              <a:buNone/>
            </a:pPr>
            <a:endParaRPr lang="en-SG" dirty="0"/>
          </a:p>
          <a:p>
            <a:pPr marL="155575" indent="0">
              <a:buFont typeface="Montserrat"/>
              <a:buNone/>
            </a:pPr>
            <a:r>
              <a:rPr lang="en-SG" dirty="0"/>
              <a:t>While adding </a:t>
            </a:r>
            <a:r>
              <a:rPr lang="en-SG" dirty="0" err="1"/>
              <a:t>Guassian</a:t>
            </a:r>
            <a:r>
              <a:rPr lang="en-SG" dirty="0"/>
              <a:t> noise to discriminator input reduced biasness, it also lowered overall image quality. </a:t>
            </a:r>
          </a:p>
        </p:txBody>
      </p:sp>
    </p:spTree>
    <p:extLst>
      <p:ext uri="{BB962C8B-B14F-4D97-AF65-F5344CB8AC3E}">
        <p14:creationId xmlns:p14="http://schemas.microsoft.com/office/powerpoint/2010/main" val="2123874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483D-A3F5-29A2-1366-CD8501E12321}"/>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351A5698-04AB-3487-F434-9420B6F9A95A}"/>
              </a:ext>
            </a:extLst>
          </p:cNvPr>
          <p:cNvSpPr>
            <a:spLocks noGrp="1"/>
          </p:cNvSpPr>
          <p:nvPr>
            <p:ph type="body" idx="1"/>
          </p:nvPr>
        </p:nvSpPr>
        <p:spPr>
          <a:xfrm>
            <a:off x="0" y="536577"/>
            <a:ext cx="6723993" cy="3039900"/>
          </a:xfrm>
        </p:spPr>
        <p:txBody>
          <a:bodyPr/>
          <a:lstStyle/>
          <a:p>
            <a:pPr marL="155575" indent="0">
              <a:buNone/>
            </a:pPr>
            <a:r>
              <a:rPr lang="en-US" dirty="0"/>
              <a:t>Why did Guassian noise make DCGAN generate lower quality images?</a:t>
            </a:r>
          </a:p>
          <a:p>
            <a:pPr marL="155575" indent="0">
              <a:buNone/>
            </a:pPr>
            <a:endParaRPr lang="en-US" dirty="0"/>
          </a:p>
          <a:p>
            <a:pPr marL="155575" indent="0">
              <a:buNone/>
            </a:pPr>
            <a:r>
              <a:rPr lang="en-US" dirty="0"/>
              <a:t>1. Discriminator Becomes Less Accurate</a:t>
            </a:r>
          </a:p>
          <a:p>
            <a:pPr marL="155575" indent="0">
              <a:buNone/>
            </a:pPr>
            <a:endParaRPr lang="en-US" dirty="0"/>
          </a:p>
          <a:p>
            <a:r>
              <a:rPr lang="en-US" dirty="0"/>
              <a:t>Gaussian noise is meant to regularize the discriminator by preventing it from overfitting. But early in training, it can make the discriminator too weak, giving the generator poor feedback, which leads to lower-quality images.</a:t>
            </a:r>
          </a:p>
          <a:p>
            <a:pPr marL="155575" indent="0">
              <a:buNone/>
            </a:pPr>
            <a:endParaRPr lang="en-US" dirty="0"/>
          </a:p>
          <a:p>
            <a:pPr marL="155575" indent="0">
              <a:buNone/>
            </a:pPr>
            <a:r>
              <a:rPr lang="en-US" dirty="0"/>
              <a:t>2. Slower or Unstable Learning</a:t>
            </a:r>
          </a:p>
          <a:p>
            <a:pPr marL="155575" indent="0">
              <a:buNone/>
            </a:pPr>
            <a:endParaRPr lang="en-US" dirty="0"/>
          </a:p>
          <a:p>
            <a:r>
              <a:rPr lang="en-US" dirty="0"/>
              <a:t>The noise adds randomness to real and fake inputs, which can cause the model to take longer to converge or generate inconsistent outputs, especially if the noise level is too high or training time is short.</a:t>
            </a:r>
          </a:p>
          <a:p>
            <a:pPr marL="155575" indent="0">
              <a:buNone/>
            </a:pPr>
            <a:endParaRPr lang="en-SG" dirty="0"/>
          </a:p>
          <a:p>
            <a:pPr marL="155575" indent="0">
              <a:buNone/>
            </a:pPr>
            <a:endParaRPr lang="en-SG" dirty="0"/>
          </a:p>
          <a:p>
            <a:pPr marL="155575" indent="0">
              <a:buNone/>
            </a:pPr>
            <a:r>
              <a:rPr lang="en-SG" dirty="0"/>
              <a:t>Conclusion:</a:t>
            </a:r>
          </a:p>
          <a:p>
            <a:pPr marL="155575" indent="0">
              <a:buNone/>
            </a:pPr>
            <a:endParaRPr lang="en-SG" dirty="0"/>
          </a:p>
          <a:p>
            <a:pPr marL="155575" indent="0">
              <a:buNone/>
            </a:pPr>
            <a:r>
              <a:rPr lang="en-US" dirty="0"/>
              <a:t>Gaussian noise improved diversity (fewer repeated letters) but weakened image clarity and sharpness, causing more outputs to be judged as nonsense. To improve results, we could fine-tune the noise level or apply it selectively during early epochs only.</a:t>
            </a:r>
            <a:endParaRPr lang="en-SG" dirty="0"/>
          </a:p>
          <a:p>
            <a:pPr marL="155575" indent="0">
              <a:buNone/>
            </a:pPr>
            <a:endParaRPr lang="en-SG" dirty="0"/>
          </a:p>
          <a:p>
            <a:pPr marL="155575" indent="0">
              <a:buNone/>
            </a:pPr>
            <a:endParaRPr lang="en-SG" dirty="0"/>
          </a:p>
        </p:txBody>
      </p:sp>
    </p:spTree>
    <p:extLst>
      <p:ext uri="{BB962C8B-B14F-4D97-AF65-F5344CB8AC3E}">
        <p14:creationId xmlns:p14="http://schemas.microsoft.com/office/powerpoint/2010/main" val="124361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7C33-268E-D311-073C-D1AB9A0DBE77}"/>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F2232EDF-88EB-9EEE-6EC9-625645826E1A}"/>
              </a:ext>
            </a:extLst>
          </p:cNvPr>
          <p:cNvSpPr>
            <a:spLocks noGrp="1"/>
          </p:cNvSpPr>
          <p:nvPr>
            <p:ph type="body" idx="1"/>
          </p:nvPr>
        </p:nvSpPr>
        <p:spPr>
          <a:xfrm>
            <a:off x="0" y="520811"/>
            <a:ext cx="6038193" cy="3039900"/>
          </a:xfrm>
        </p:spPr>
        <p:txBody>
          <a:bodyPr/>
          <a:lstStyle/>
          <a:p>
            <a:pPr marL="155575" indent="0">
              <a:buNone/>
            </a:pPr>
            <a:r>
              <a:rPr lang="en-SG" dirty="0"/>
              <a:t>Options to try </a:t>
            </a:r>
          </a:p>
          <a:p>
            <a:pPr marL="155575" indent="0">
              <a:buNone/>
            </a:pPr>
            <a:endParaRPr lang="en-SG" dirty="0"/>
          </a:p>
          <a:p>
            <a:pPr marL="155575" indent="0">
              <a:buNone/>
            </a:pPr>
            <a:r>
              <a:rPr lang="en-US" dirty="0"/>
              <a:t>Option 1: Fine-tune the Noise Level</a:t>
            </a:r>
            <a:br>
              <a:rPr lang="en-US" dirty="0"/>
            </a:br>
            <a:r>
              <a:rPr lang="en-US" dirty="0"/>
              <a:t>What it means: Lower the standard deviation of the Gaussian noise (e.g., from 0.1 to 0.05).</a:t>
            </a:r>
          </a:p>
          <a:p>
            <a:pPr marL="155575" indent="0">
              <a:buNone/>
            </a:pPr>
            <a:endParaRPr lang="en-US" dirty="0"/>
          </a:p>
          <a:p>
            <a:pPr marL="155575" indent="0">
              <a:buNone/>
            </a:pPr>
            <a:r>
              <a:rPr lang="en-US" dirty="0"/>
              <a:t>Option 2: Apply Noise Only During Early Epochs</a:t>
            </a:r>
            <a:br>
              <a:rPr lang="en-US" dirty="0"/>
            </a:br>
            <a:r>
              <a:rPr lang="en-US" dirty="0"/>
              <a:t>What it means: Add Gaussian noise in the discriminator only for the first N epochs (e.g., first 20 out of 100).</a:t>
            </a:r>
          </a:p>
          <a:p>
            <a:pPr marL="155575" indent="0">
              <a:buNone/>
            </a:pPr>
            <a:endParaRPr lang="en-US" dirty="0"/>
          </a:p>
          <a:p>
            <a:pPr marL="155575" indent="0">
              <a:buNone/>
            </a:pPr>
            <a:r>
              <a:rPr lang="en-US" dirty="0"/>
              <a:t>We decided to try option 2.</a:t>
            </a:r>
          </a:p>
          <a:p>
            <a:pPr marL="155575" indent="0">
              <a:buNone/>
            </a:pPr>
            <a:endParaRPr lang="en-SG" dirty="0"/>
          </a:p>
          <a:p>
            <a:pPr marL="155575" indent="0">
              <a:buNone/>
            </a:pPr>
            <a:r>
              <a:rPr lang="en-SG" dirty="0"/>
              <a:t>50 images with noise only during early epochs:</a:t>
            </a:r>
          </a:p>
        </p:txBody>
      </p:sp>
      <p:pic>
        <p:nvPicPr>
          <p:cNvPr id="5" name="Picture 4">
            <a:extLst>
              <a:ext uri="{FF2B5EF4-FFF2-40B4-BE49-F238E27FC236}">
                <a16:creationId xmlns:a16="http://schemas.microsoft.com/office/drawing/2014/main" id="{18050F7F-5CA6-23F5-9BF1-958AD4703F1D}"/>
              </a:ext>
            </a:extLst>
          </p:cNvPr>
          <p:cNvPicPr>
            <a:picLocks noChangeAspect="1"/>
          </p:cNvPicPr>
          <p:nvPr/>
        </p:nvPicPr>
        <p:blipFill>
          <a:blip r:embed="rId2"/>
          <a:stretch>
            <a:fillRect/>
          </a:stretch>
        </p:blipFill>
        <p:spPr>
          <a:xfrm>
            <a:off x="224659" y="2934714"/>
            <a:ext cx="3628787" cy="1850120"/>
          </a:xfrm>
          <a:prstGeom prst="rect">
            <a:avLst/>
          </a:prstGeom>
        </p:spPr>
      </p:pic>
      <p:sp>
        <p:nvSpPr>
          <p:cNvPr id="6" name="Text Placeholder 2">
            <a:extLst>
              <a:ext uri="{FF2B5EF4-FFF2-40B4-BE49-F238E27FC236}">
                <a16:creationId xmlns:a16="http://schemas.microsoft.com/office/drawing/2014/main" id="{CB365F98-E51B-491D-904E-E56C1FDC0031}"/>
              </a:ext>
            </a:extLst>
          </p:cNvPr>
          <p:cNvSpPr txBox="1">
            <a:spLocks/>
          </p:cNvSpPr>
          <p:nvPr/>
        </p:nvSpPr>
        <p:spPr>
          <a:xfrm>
            <a:off x="3759471" y="2636022"/>
            <a:ext cx="5384529" cy="2507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Number of “l” before: 20</a:t>
            </a:r>
          </a:p>
          <a:p>
            <a:pPr marL="155575" indent="0">
              <a:buFont typeface="Montserrat"/>
              <a:buNone/>
            </a:pPr>
            <a:r>
              <a:rPr lang="en-SG" dirty="0"/>
              <a:t>Number of “l” after: 14</a:t>
            </a:r>
          </a:p>
          <a:p>
            <a:pPr marL="155575" indent="0">
              <a:buFont typeface="Montserrat"/>
              <a:buNone/>
            </a:pPr>
            <a:r>
              <a:rPr lang="en-SG" dirty="0"/>
              <a:t>Number of “l” after option 2: 14</a:t>
            </a:r>
          </a:p>
          <a:p>
            <a:pPr marL="155575" indent="0">
              <a:buFont typeface="Montserrat"/>
              <a:buNone/>
            </a:pPr>
            <a:endParaRPr lang="en-SG" dirty="0"/>
          </a:p>
          <a:p>
            <a:pPr marL="155575" indent="0">
              <a:buFont typeface="Montserrat"/>
              <a:buNone/>
            </a:pPr>
            <a:r>
              <a:rPr lang="en-SG" dirty="0"/>
              <a:t>Number of passable images decreased from 38 to 36.</a:t>
            </a:r>
          </a:p>
          <a:p>
            <a:pPr marL="155575" indent="0">
              <a:buFont typeface="Montserrat"/>
              <a:buNone/>
            </a:pPr>
            <a:endParaRPr lang="en-SG" dirty="0"/>
          </a:p>
          <a:p>
            <a:pPr marL="155575" indent="0">
              <a:buNone/>
            </a:pPr>
            <a:r>
              <a:rPr lang="en-US" dirty="0"/>
              <a:t>This suggests that early-only noise injection disrupted the learning dynamics without offering sustained benefits.</a:t>
            </a:r>
          </a:p>
          <a:p>
            <a:pPr marL="155575" indent="0">
              <a:buNone/>
            </a:pPr>
            <a:endParaRPr lang="en-US" dirty="0"/>
          </a:p>
          <a:p>
            <a:pPr marL="155575" indent="0">
              <a:buNone/>
            </a:pPr>
            <a:r>
              <a:rPr lang="en-US" dirty="0"/>
              <a:t>We decided to stick with Guassian noise but add it throughout the training.</a:t>
            </a:r>
            <a:endParaRPr lang="en-SG" dirty="0"/>
          </a:p>
        </p:txBody>
      </p:sp>
    </p:spTree>
    <p:extLst>
      <p:ext uri="{BB962C8B-B14F-4D97-AF65-F5344CB8AC3E}">
        <p14:creationId xmlns:p14="http://schemas.microsoft.com/office/powerpoint/2010/main" val="769744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918A-84D5-511D-8DC4-2CC59BA62252}"/>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27BCCD3B-48E5-275C-F61F-362698D1359B}"/>
              </a:ext>
            </a:extLst>
          </p:cNvPr>
          <p:cNvSpPr>
            <a:spLocks noGrp="1"/>
          </p:cNvSpPr>
          <p:nvPr>
            <p:ph type="body" idx="1"/>
          </p:nvPr>
        </p:nvSpPr>
        <p:spPr>
          <a:xfrm>
            <a:off x="0" y="508987"/>
            <a:ext cx="7172100" cy="3039900"/>
          </a:xfrm>
        </p:spPr>
        <p:txBody>
          <a:bodyPr/>
          <a:lstStyle/>
          <a:p>
            <a:pPr marL="155575" indent="0">
              <a:buNone/>
            </a:pPr>
            <a:r>
              <a:rPr lang="en-SG" dirty="0"/>
              <a:t>5. Try deeper generator</a:t>
            </a:r>
          </a:p>
          <a:p>
            <a:pPr marL="155575" indent="0">
              <a:buNone/>
            </a:pPr>
            <a:endParaRPr lang="en-SG" dirty="0"/>
          </a:p>
          <a:p>
            <a:pPr marL="155575" indent="0">
              <a:buNone/>
            </a:pPr>
            <a:r>
              <a:rPr lang="en-US" b="1" dirty="0"/>
              <a:t>Updated Generator:</a:t>
            </a:r>
          </a:p>
          <a:p>
            <a:pPr marL="155575" indent="0">
              <a:buNone/>
            </a:pPr>
            <a:endParaRPr lang="en-US" dirty="0"/>
          </a:p>
          <a:p>
            <a:r>
              <a:rPr lang="en-US" dirty="0"/>
              <a:t>Feature channels: 128 → 256 at the beginning</a:t>
            </a:r>
          </a:p>
          <a:p>
            <a:r>
              <a:rPr lang="en-US" dirty="0"/>
              <a:t>Number of conv layers from 3 → 5</a:t>
            </a:r>
          </a:p>
          <a:p>
            <a:r>
              <a:rPr lang="en-US" dirty="0"/>
              <a:t>Good for increasing expressiveness while still suitable for 28x28 images</a:t>
            </a:r>
          </a:p>
          <a:p>
            <a:pPr marL="155575" indent="0">
              <a:buNone/>
            </a:pPr>
            <a:r>
              <a:rPr lang="en-SG" dirty="0"/>
              <a:t> </a:t>
            </a:r>
          </a:p>
          <a:p>
            <a:pPr marL="155575" indent="0">
              <a:buNone/>
            </a:pPr>
            <a:r>
              <a:rPr lang="en-SG" dirty="0"/>
              <a:t>50 images of deeper generator:</a:t>
            </a:r>
          </a:p>
          <a:p>
            <a:pPr marL="155575" indent="0">
              <a:buNone/>
            </a:pPr>
            <a:endParaRPr lang="en-SG" dirty="0"/>
          </a:p>
        </p:txBody>
      </p:sp>
      <p:pic>
        <p:nvPicPr>
          <p:cNvPr id="5" name="Picture 4">
            <a:extLst>
              <a:ext uri="{FF2B5EF4-FFF2-40B4-BE49-F238E27FC236}">
                <a16:creationId xmlns:a16="http://schemas.microsoft.com/office/drawing/2014/main" id="{6A7EB0C4-FC20-E44B-A4AE-FDB13AFF9DAB}"/>
              </a:ext>
            </a:extLst>
          </p:cNvPr>
          <p:cNvPicPr>
            <a:picLocks noChangeAspect="1"/>
          </p:cNvPicPr>
          <p:nvPr/>
        </p:nvPicPr>
        <p:blipFill>
          <a:blip r:embed="rId2"/>
          <a:stretch>
            <a:fillRect/>
          </a:stretch>
        </p:blipFill>
        <p:spPr>
          <a:xfrm>
            <a:off x="256190" y="2227764"/>
            <a:ext cx="4378872" cy="2209523"/>
          </a:xfrm>
          <a:prstGeom prst="rect">
            <a:avLst/>
          </a:prstGeom>
        </p:spPr>
      </p:pic>
      <p:sp>
        <p:nvSpPr>
          <p:cNvPr id="6" name="Text Placeholder 2">
            <a:extLst>
              <a:ext uri="{FF2B5EF4-FFF2-40B4-BE49-F238E27FC236}">
                <a16:creationId xmlns:a16="http://schemas.microsoft.com/office/drawing/2014/main" id="{7F23038F-48B6-73F9-8106-21FD83328483}"/>
              </a:ext>
            </a:extLst>
          </p:cNvPr>
          <p:cNvSpPr txBox="1">
            <a:spLocks/>
          </p:cNvSpPr>
          <p:nvPr/>
        </p:nvSpPr>
        <p:spPr>
          <a:xfrm>
            <a:off x="4479835" y="1929810"/>
            <a:ext cx="4664165" cy="2507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Passable images before: 38</a:t>
            </a:r>
          </a:p>
          <a:p>
            <a:pPr marL="155575" indent="0">
              <a:buFont typeface="Montserrat"/>
              <a:buNone/>
            </a:pPr>
            <a:r>
              <a:rPr lang="en-SG" dirty="0"/>
              <a:t>Passable images after: 45</a:t>
            </a:r>
          </a:p>
          <a:p>
            <a:pPr marL="155575" indent="0">
              <a:buFont typeface="Montserrat"/>
              <a:buNone/>
            </a:pPr>
            <a:endParaRPr lang="en-SG" dirty="0"/>
          </a:p>
          <a:p>
            <a:pPr marL="155575" indent="0">
              <a:buNone/>
            </a:pPr>
            <a:r>
              <a:rPr lang="en-US" dirty="0"/>
              <a:t>The deeper generator had more layers and parameters, giving it greater capacity to learn complex patterns in the data.</a:t>
            </a:r>
          </a:p>
          <a:p>
            <a:pPr marL="155575" indent="0">
              <a:buNone/>
            </a:pPr>
            <a:endParaRPr lang="en-US" dirty="0"/>
          </a:p>
          <a:p>
            <a:pPr marL="155575" indent="0">
              <a:buNone/>
            </a:pPr>
            <a:r>
              <a:rPr lang="en-US" dirty="0"/>
              <a:t>Next, we will try hyperparameter tuning.</a:t>
            </a:r>
            <a:endParaRPr lang="en-SG" dirty="0"/>
          </a:p>
        </p:txBody>
      </p:sp>
    </p:spTree>
    <p:extLst>
      <p:ext uri="{BB962C8B-B14F-4D97-AF65-F5344CB8AC3E}">
        <p14:creationId xmlns:p14="http://schemas.microsoft.com/office/powerpoint/2010/main" val="1675541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DCDB-DF36-8C76-D172-B273F792497C}"/>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77E213F6-1150-7580-5D00-9FA61AD0647D}"/>
              </a:ext>
            </a:extLst>
          </p:cNvPr>
          <p:cNvSpPr>
            <a:spLocks noGrp="1"/>
          </p:cNvSpPr>
          <p:nvPr>
            <p:ph type="body" idx="1"/>
          </p:nvPr>
        </p:nvSpPr>
        <p:spPr>
          <a:xfrm>
            <a:off x="0" y="540519"/>
            <a:ext cx="7172100" cy="1556295"/>
          </a:xfrm>
        </p:spPr>
        <p:txBody>
          <a:bodyPr/>
          <a:lstStyle/>
          <a:p>
            <a:pPr marL="155575" indent="0">
              <a:buNone/>
            </a:pPr>
            <a:r>
              <a:rPr lang="en-SG" dirty="0"/>
              <a:t>6. Two-Time-Scale Update Rule (TTUR) </a:t>
            </a:r>
            <a:r>
              <a:rPr lang="en-SG" dirty="0">
                <a:sym typeface="Wingdings" panose="05000000000000000000" pitchFamily="2" charset="2"/>
              </a:rPr>
              <a:t> hyperparameter tuning</a:t>
            </a:r>
          </a:p>
          <a:p>
            <a:pPr marL="155575" indent="0">
              <a:buNone/>
            </a:pPr>
            <a:endParaRPr lang="en-SG" dirty="0">
              <a:sym typeface="Wingdings" panose="05000000000000000000" pitchFamily="2" charset="2"/>
            </a:endParaRPr>
          </a:p>
          <a:p>
            <a:pPr marL="155575" indent="0">
              <a:buNone/>
            </a:pPr>
            <a:r>
              <a:rPr lang="en-SG" dirty="0">
                <a:sym typeface="Wingdings" panose="05000000000000000000" pitchFamily="2" charset="2"/>
              </a:rPr>
              <a:t>Trying out these learning rates:</a:t>
            </a:r>
          </a:p>
          <a:p>
            <a:pPr marL="155575" indent="0">
              <a:buNone/>
            </a:pPr>
            <a:endParaRPr lang="en-SG" dirty="0">
              <a:sym typeface="Wingdings" panose="05000000000000000000" pitchFamily="2" charset="2"/>
            </a:endParaRPr>
          </a:p>
          <a:p>
            <a:pPr marL="155575" indent="0">
              <a:buNone/>
            </a:pPr>
            <a:r>
              <a:rPr lang="en-SG" dirty="0">
                <a:sym typeface="Wingdings" panose="05000000000000000000" pitchFamily="2" charset="2"/>
              </a:rPr>
              <a:t>Discriminator learning rate, generator learning rate</a:t>
            </a:r>
          </a:p>
          <a:p>
            <a:pPr marL="155575" indent="0">
              <a:buNone/>
            </a:pPr>
            <a:endParaRPr lang="en-SG" dirty="0">
              <a:sym typeface="Wingdings" panose="05000000000000000000" pitchFamily="2" charset="2"/>
            </a:endParaRPr>
          </a:p>
          <a:p>
            <a:pPr marL="155575" indent="0">
              <a:buNone/>
            </a:pPr>
            <a:r>
              <a:rPr lang="en-SG" dirty="0" err="1"/>
              <a:t>ttur_configs</a:t>
            </a:r>
            <a:r>
              <a:rPr lang="en-SG" dirty="0"/>
              <a:t> = [(0.0002, 0.0002),    (0.0004, 0.0001),    (0.0001, 0.0004),    (0.0002, 0.0001),    (0.0001, 0.0002),    (0.0003, 0.00005),    (0.00005, 0.0003)] </a:t>
            </a:r>
          </a:p>
          <a:p>
            <a:pPr marL="155575" indent="0">
              <a:buNone/>
            </a:pPr>
            <a:endParaRPr lang="en-SG" dirty="0"/>
          </a:p>
          <a:p>
            <a:pPr marL="155575" indent="0">
              <a:buNone/>
            </a:pPr>
            <a:r>
              <a:rPr lang="en-SG" dirty="0"/>
              <a:t>Summary:</a:t>
            </a:r>
          </a:p>
          <a:p>
            <a:pPr marL="155575" indent="0">
              <a:buNone/>
            </a:pPr>
            <a:endParaRPr lang="en-SG" dirty="0"/>
          </a:p>
          <a:p>
            <a:pPr marL="155575" indent="0">
              <a:buNone/>
            </a:pPr>
            <a:endParaRPr lang="en-SG" dirty="0"/>
          </a:p>
        </p:txBody>
      </p:sp>
      <p:pic>
        <p:nvPicPr>
          <p:cNvPr id="9" name="Picture 8">
            <a:extLst>
              <a:ext uri="{FF2B5EF4-FFF2-40B4-BE49-F238E27FC236}">
                <a16:creationId xmlns:a16="http://schemas.microsoft.com/office/drawing/2014/main" id="{A9159BFC-B311-432F-E7FA-B2AEDB75165C}"/>
              </a:ext>
            </a:extLst>
          </p:cNvPr>
          <p:cNvPicPr>
            <a:picLocks noChangeAspect="1"/>
          </p:cNvPicPr>
          <p:nvPr/>
        </p:nvPicPr>
        <p:blipFill>
          <a:blip r:embed="rId2"/>
          <a:stretch>
            <a:fillRect/>
          </a:stretch>
        </p:blipFill>
        <p:spPr>
          <a:xfrm>
            <a:off x="238716" y="2446324"/>
            <a:ext cx="5551656" cy="1556295"/>
          </a:xfrm>
          <a:prstGeom prst="rect">
            <a:avLst/>
          </a:prstGeom>
        </p:spPr>
      </p:pic>
      <p:sp>
        <p:nvSpPr>
          <p:cNvPr id="10" name="Text Placeholder 2">
            <a:extLst>
              <a:ext uri="{FF2B5EF4-FFF2-40B4-BE49-F238E27FC236}">
                <a16:creationId xmlns:a16="http://schemas.microsoft.com/office/drawing/2014/main" id="{27502DC7-C9B8-E0BA-FA95-E20082CFF9D4}"/>
              </a:ext>
            </a:extLst>
          </p:cNvPr>
          <p:cNvSpPr txBox="1">
            <a:spLocks/>
          </p:cNvSpPr>
          <p:nvPr/>
        </p:nvSpPr>
        <p:spPr>
          <a:xfrm>
            <a:off x="5632950" y="1881223"/>
            <a:ext cx="3511050" cy="2507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None/>
            </a:pPr>
            <a:r>
              <a:rPr lang="en-SG" dirty="0"/>
              <a:t>Best: Discriminator LR = 0.0004, Generator LR = 0.0001</a:t>
            </a:r>
          </a:p>
          <a:p>
            <a:pPr marL="155575" indent="0">
              <a:buFont typeface="Montserrat"/>
              <a:buNone/>
            </a:pPr>
            <a:endParaRPr lang="en-SG" dirty="0"/>
          </a:p>
          <a:p>
            <a:r>
              <a:rPr lang="en-US" dirty="0"/>
              <a:t>Highest passable output (37/50)</a:t>
            </a:r>
          </a:p>
          <a:p>
            <a:r>
              <a:rPr lang="en-US" dirty="0"/>
              <a:t>Stable and improving loss curves:</a:t>
            </a:r>
          </a:p>
          <a:p>
            <a:pPr lvl="1"/>
            <a:r>
              <a:rPr lang="en-US" dirty="0" err="1"/>
              <a:t>d_loss</a:t>
            </a:r>
            <a:r>
              <a:rPr lang="en-US" dirty="0"/>
              <a:t> decreased from 0.46 → 0.50 range</a:t>
            </a:r>
          </a:p>
          <a:p>
            <a:pPr lvl="1"/>
            <a:r>
              <a:rPr lang="en-US" dirty="0"/>
              <a:t>g_loss increased smoothly to 1.5, which is not a bad sign – it often reflects that the generator is producing stronger signals that the discriminator finds harder to reject</a:t>
            </a:r>
          </a:p>
          <a:p>
            <a:pPr marL="155575" indent="0">
              <a:buFont typeface="Montserrat"/>
              <a:buNone/>
            </a:pPr>
            <a:endParaRPr lang="en-SG" dirty="0"/>
          </a:p>
        </p:txBody>
      </p:sp>
    </p:spTree>
    <p:extLst>
      <p:ext uri="{BB962C8B-B14F-4D97-AF65-F5344CB8AC3E}">
        <p14:creationId xmlns:p14="http://schemas.microsoft.com/office/powerpoint/2010/main" val="947593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7F6CF-4539-C2CC-F4D5-1F74C874FC73}"/>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146D671B-5DBF-4542-DDBD-784AA20EE4EB}"/>
              </a:ext>
            </a:extLst>
          </p:cNvPr>
          <p:cNvSpPr>
            <a:spLocks noGrp="1"/>
          </p:cNvSpPr>
          <p:nvPr>
            <p:ph type="body" idx="1"/>
          </p:nvPr>
        </p:nvSpPr>
        <p:spPr>
          <a:xfrm>
            <a:off x="0" y="552343"/>
            <a:ext cx="7172100" cy="3039900"/>
          </a:xfrm>
        </p:spPr>
        <p:txBody>
          <a:bodyPr/>
          <a:lstStyle/>
          <a:p>
            <a:pPr marL="155575" indent="0">
              <a:buNone/>
            </a:pPr>
            <a:r>
              <a:rPr lang="en-SG" dirty="0"/>
              <a:t>7. Tune Batch Size</a:t>
            </a:r>
          </a:p>
          <a:p>
            <a:pPr marL="155575" indent="0">
              <a:buNone/>
            </a:pPr>
            <a:endParaRPr lang="en-SG" dirty="0"/>
          </a:p>
          <a:p>
            <a:pPr marL="155575" indent="0">
              <a:buNone/>
            </a:pPr>
            <a:endParaRPr lang="en-SG" dirty="0"/>
          </a:p>
        </p:txBody>
      </p:sp>
      <p:pic>
        <p:nvPicPr>
          <p:cNvPr id="5" name="Picture 4">
            <a:extLst>
              <a:ext uri="{FF2B5EF4-FFF2-40B4-BE49-F238E27FC236}">
                <a16:creationId xmlns:a16="http://schemas.microsoft.com/office/drawing/2014/main" id="{0A13FCD5-2887-0824-5358-5F56BBF55B42}"/>
              </a:ext>
            </a:extLst>
          </p:cNvPr>
          <p:cNvPicPr>
            <a:picLocks noChangeAspect="1"/>
          </p:cNvPicPr>
          <p:nvPr/>
        </p:nvPicPr>
        <p:blipFill>
          <a:blip r:embed="rId2"/>
          <a:stretch>
            <a:fillRect/>
          </a:stretch>
        </p:blipFill>
        <p:spPr>
          <a:xfrm>
            <a:off x="219102" y="910458"/>
            <a:ext cx="4352897" cy="3172028"/>
          </a:xfrm>
          <a:prstGeom prst="rect">
            <a:avLst/>
          </a:prstGeom>
        </p:spPr>
      </p:pic>
      <p:sp>
        <p:nvSpPr>
          <p:cNvPr id="6" name="Text Placeholder 2">
            <a:extLst>
              <a:ext uri="{FF2B5EF4-FFF2-40B4-BE49-F238E27FC236}">
                <a16:creationId xmlns:a16="http://schemas.microsoft.com/office/drawing/2014/main" id="{0EADB7F3-860F-B774-4019-D0A44807764E}"/>
              </a:ext>
            </a:extLst>
          </p:cNvPr>
          <p:cNvSpPr txBox="1">
            <a:spLocks/>
          </p:cNvSpPr>
          <p:nvPr/>
        </p:nvSpPr>
        <p:spPr>
          <a:xfrm>
            <a:off x="4517540" y="777637"/>
            <a:ext cx="1642836" cy="4365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None/>
            </a:pPr>
            <a:endParaRPr lang="en-SG" dirty="0"/>
          </a:p>
          <a:p>
            <a:pPr marL="155575" indent="0">
              <a:buNone/>
            </a:pPr>
            <a:r>
              <a:rPr lang="en-SG" dirty="0"/>
              <a:t>Batch Size (16):</a:t>
            </a:r>
          </a:p>
          <a:p>
            <a:pPr marL="155575" indent="0">
              <a:buNone/>
            </a:pPr>
            <a:endParaRPr lang="en-SG" dirty="0"/>
          </a:p>
          <a:p>
            <a:pPr marL="155575" indent="0">
              <a:buNone/>
            </a:pPr>
            <a:r>
              <a:rPr lang="en-SG" dirty="0"/>
              <a:t>- Passable: 32/50</a:t>
            </a:r>
          </a:p>
          <a:p>
            <a:pPr marL="155575" indent="0">
              <a:buNone/>
            </a:pPr>
            <a:r>
              <a:rPr lang="en-SG" dirty="0"/>
              <a:t>- Nonsense: 18/50</a:t>
            </a:r>
          </a:p>
          <a:p>
            <a:pPr marL="155575" indent="0">
              <a:buNone/>
            </a:pPr>
            <a:endParaRPr lang="en-SG" dirty="0"/>
          </a:p>
          <a:p>
            <a:pPr marL="155575" indent="0">
              <a:buNone/>
            </a:pPr>
            <a:r>
              <a:rPr lang="en-SG" dirty="0"/>
              <a:t>Batch Size (32):</a:t>
            </a:r>
          </a:p>
          <a:p>
            <a:pPr marL="155575" indent="0">
              <a:buNone/>
            </a:pPr>
            <a:endParaRPr lang="en-SG" dirty="0"/>
          </a:p>
          <a:p>
            <a:pPr marL="155575" indent="0">
              <a:buNone/>
            </a:pPr>
            <a:r>
              <a:rPr lang="en-SG" dirty="0"/>
              <a:t>- Passable: 33/50</a:t>
            </a:r>
          </a:p>
          <a:p>
            <a:pPr marL="155575" indent="0">
              <a:buNone/>
            </a:pPr>
            <a:r>
              <a:rPr lang="en-SG" dirty="0"/>
              <a:t>- Nonsense: 17/50</a:t>
            </a:r>
          </a:p>
          <a:p>
            <a:pPr marL="155575" indent="0">
              <a:buNone/>
            </a:pPr>
            <a:endParaRPr lang="en-SG" dirty="0"/>
          </a:p>
          <a:p>
            <a:pPr marL="155575" indent="0">
              <a:buNone/>
            </a:pPr>
            <a:r>
              <a:rPr lang="en-SG" dirty="0"/>
              <a:t>Batch Size (64):</a:t>
            </a:r>
          </a:p>
          <a:p>
            <a:pPr marL="155575" indent="0">
              <a:buNone/>
            </a:pPr>
            <a:endParaRPr lang="en-SG" dirty="0"/>
          </a:p>
          <a:p>
            <a:pPr marL="155575" indent="0">
              <a:buNone/>
            </a:pPr>
            <a:r>
              <a:rPr lang="en-SG" dirty="0"/>
              <a:t>- Passable: 32/50</a:t>
            </a:r>
          </a:p>
          <a:p>
            <a:pPr marL="155575" indent="0">
              <a:buNone/>
            </a:pPr>
            <a:r>
              <a:rPr lang="en-SG" dirty="0"/>
              <a:t>- Nonsense: 18/50</a:t>
            </a:r>
          </a:p>
          <a:p>
            <a:pPr marL="155575" indent="0">
              <a:buNone/>
            </a:pPr>
            <a:endParaRPr lang="en-SG" dirty="0"/>
          </a:p>
          <a:p>
            <a:pPr marL="155575" indent="0">
              <a:buNone/>
            </a:pPr>
            <a:r>
              <a:rPr lang="en-SG" dirty="0"/>
              <a:t>Batch Size (128):</a:t>
            </a:r>
          </a:p>
          <a:p>
            <a:pPr marL="155575" indent="0">
              <a:buNone/>
            </a:pPr>
            <a:endParaRPr lang="en-SG" dirty="0"/>
          </a:p>
          <a:p>
            <a:pPr marL="155575" indent="0">
              <a:buNone/>
            </a:pPr>
            <a:r>
              <a:rPr lang="en-SG" dirty="0"/>
              <a:t>- Passable: 19/50</a:t>
            </a:r>
          </a:p>
          <a:p>
            <a:pPr marL="155575" indent="0">
              <a:buNone/>
            </a:pPr>
            <a:r>
              <a:rPr lang="en-SG" dirty="0"/>
              <a:t>- Nonsense: 31/50</a:t>
            </a:r>
          </a:p>
          <a:p>
            <a:pPr marL="155575" indent="0">
              <a:buFont typeface="Montserrat"/>
              <a:buNone/>
            </a:pPr>
            <a:endParaRPr lang="en-SG" dirty="0"/>
          </a:p>
        </p:txBody>
      </p:sp>
      <p:sp>
        <p:nvSpPr>
          <p:cNvPr id="7" name="Text Placeholder 2">
            <a:extLst>
              <a:ext uri="{FF2B5EF4-FFF2-40B4-BE49-F238E27FC236}">
                <a16:creationId xmlns:a16="http://schemas.microsoft.com/office/drawing/2014/main" id="{BFC64ADC-3F68-357C-2AF8-82B12FDF6B57}"/>
              </a:ext>
            </a:extLst>
          </p:cNvPr>
          <p:cNvSpPr txBox="1">
            <a:spLocks/>
          </p:cNvSpPr>
          <p:nvPr/>
        </p:nvSpPr>
        <p:spPr>
          <a:xfrm>
            <a:off x="6111114" y="1675086"/>
            <a:ext cx="3032885" cy="34684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Best Batch Size: 32</a:t>
            </a:r>
          </a:p>
          <a:p>
            <a:pPr marL="155575" indent="0">
              <a:buFont typeface="Montserrat"/>
              <a:buNone/>
            </a:pPr>
            <a:endParaRPr lang="en-SG" dirty="0"/>
          </a:p>
          <a:p>
            <a:pPr marL="155575" indent="0">
              <a:buFont typeface="Montserrat"/>
              <a:buNone/>
            </a:pPr>
            <a:r>
              <a:rPr lang="en-SG" dirty="0"/>
              <a:t>Why did 128 perform the worst?</a:t>
            </a:r>
          </a:p>
          <a:p>
            <a:pPr marL="155575" indent="0">
              <a:buFont typeface="Montserrat"/>
              <a:buNone/>
            </a:pPr>
            <a:endParaRPr lang="en-SG" dirty="0"/>
          </a:p>
          <a:p>
            <a:pPr marL="155575" indent="0">
              <a:buNone/>
            </a:pPr>
            <a:r>
              <a:rPr lang="en-US" dirty="0"/>
              <a:t>Fewer Learning Steps</a:t>
            </a:r>
          </a:p>
          <a:p>
            <a:pPr marL="155575" indent="0">
              <a:buNone/>
            </a:pPr>
            <a:endParaRPr lang="en-US" dirty="0"/>
          </a:p>
          <a:p>
            <a:r>
              <a:rPr lang="en-US" dirty="0"/>
              <a:t>Bigger batch = fewer updates per epoch.</a:t>
            </a:r>
          </a:p>
          <a:p>
            <a:r>
              <a:rPr lang="en-US" dirty="0"/>
              <a:t>The generator doesn't get enough chances to improve.</a:t>
            </a:r>
          </a:p>
          <a:p>
            <a:r>
              <a:rPr lang="en-US" dirty="0"/>
              <a:t>At just 20 epochs, this really slows down learning.</a:t>
            </a:r>
          </a:p>
          <a:p>
            <a:pPr marL="155575" indent="0">
              <a:buFont typeface="Montserrat"/>
              <a:buNone/>
            </a:pPr>
            <a:endParaRPr lang="en-SG" dirty="0"/>
          </a:p>
        </p:txBody>
      </p:sp>
    </p:spTree>
    <p:extLst>
      <p:ext uri="{BB962C8B-B14F-4D97-AF65-F5344CB8AC3E}">
        <p14:creationId xmlns:p14="http://schemas.microsoft.com/office/powerpoint/2010/main" val="3194207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DE3B7-5768-FEF8-0D4C-E7685CCE987A}"/>
              </a:ext>
            </a:extLst>
          </p:cNvPr>
          <p:cNvSpPr>
            <a:spLocks noGrp="1"/>
          </p:cNvSpPr>
          <p:nvPr>
            <p:ph type="title"/>
          </p:nvPr>
        </p:nvSpPr>
        <p:spPr>
          <a:xfrm>
            <a:off x="0" y="0"/>
            <a:ext cx="5735700" cy="941400"/>
          </a:xfrm>
        </p:spPr>
        <p:txBody>
          <a:bodyPr/>
          <a:lstStyle/>
          <a:p>
            <a:r>
              <a:rPr lang="en-SG" dirty="0"/>
              <a:t>5) Further Improvements</a:t>
            </a:r>
          </a:p>
        </p:txBody>
      </p:sp>
      <p:sp>
        <p:nvSpPr>
          <p:cNvPr id="3" name="Text Placeholder 2">
            <a:extLst>
              <a:ext uri="{FF2B5EF4-FFF2-40B4-BE49-F238E27FC236}">
                <a16:creationId xmlns:a16="http://schemas.microsoft.com/office/drawing/2014/main" id="{6E65F777-90BA-F8BA-729F-B076A9E8D029}"/>
              </a:ext>
            </a:extLst>
          </p:cNvPr>
          <p:cNvSpPr>
            <a:spLocks noGrp="1"/>
          </p:cNvSpPr>
          <p:nvPr>
            <p:ph type="body" idx="1"/>
          </p:nvPr>
        </p:nvSpPr>
        <p:spPr>
          <a:xfrm>
            <a:off x="0" y="556284"/>
            <a:ext cx="7172100" cy="3039900"/>
          </a:xfrm>
        </p:spPr>
        <p:txBody>
          <a:bodyPr/>
          <a:lstStyle/>
          <a:p>
            <a:pPr marL="155575" indent="0">
              <a:buNone/>
            </a:pPr>
            <a:r>
              <a:rPr lang="en-SG" dirty="0"/>
              <a:t>8. Tune Epochs</a:t>
            </a:r>
          </a:p>
          <a:p>
            <a:pPr marL="155575" indent="0">
              <a:buNone/>
            </a:pPr>
            <a:endParaRPr lang="en-SG" dirty="0"/>
          </a:p>
          <a:p>
            <a:pPr marL="155575" indent="0">
              <a:buNone/>
            </a:pPr>
            <a:r>
              <a:rPr lang="de-DE" dirty="0"/>
              <a:t>epochs_list = [50, 100, 150, 200, 250]</a:t>
            </a:r>
            <a:endParaRPr lang="en-SG" dirty="0"/>
          </a:p>
        </p:txBody>
      </p:sp>
      <p:pic>
        <p:nvPicPr>
          <p:cNvPr id="5" name="Picture 4">
            <a:extLst>
              <a:ext uri="{FF2B5EF4-FFF2-40B4-BE49-F238E27FC236}">
                <a16:creationId xmlns:a16="http://schemas.microsoft.com/office/drawing/2014/main" id="{46871929-FEF2-AE98-70D6-6B87798ABD66}"/>
              </a:ext>
            </a:extLst>
          </p:cNvPr>
          <p:cNvPicPr>
            <a:picLocks noChangeAspect="1"/>
          </p:cNvPicPr>
          <p:nvPr/>
        </p:nvPicPr>
        <p:blipFill>
          <a:blip r:embed="rId2"/>
          <a:stretch>
            <a:fillRect/>
          </a:stretch>
        </p:blipFill>
        <p:spPr>
          <a:xfrm>
            <a:off x="258998" y="1253358"/>
            <a:ext cx="2409467" cy="3180693"/>
          </a:xfrm>
          <a:prstGeom prst="rect">
            <a:avLst/>
          </a:prstGeom>
        </p:spPr>
      </p:pic>
      <p:sp>
        <p:nvSpPr>
          <p:cNvPr id="6" name="Text Placeholder 2">
            <a:extLst>
              <a:ext uri="{FF2B5EF4-FFF2-40B4-BE49-F238E27FC236}">
                <a16:creationId xmlns:a16="http://schemas.microsoft.com/office/drawing/2014/main" id="{4BBF084E-4BF6-E3B6-3A79-80D9278CBE47}"/>
              </a:ext>
            </a:extLst>
          </p:cNvPr>
          <p:cNvSpPr txBox="1">
            <a:spLocks/>
          </p:cNvSpPr>
          <p:nvPr/>
        </p:nvSpPr>
        <p:spPr>
          <a:xfrm>
            <a:off x="2764632" y="388818"/>
            <a:ext cx="1642836" cy="4365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None/>
            </a:pPr>
            <a:r>
              <a:rPr lang="en-SG" dirty="0"/>
              <a:t>Observations:</a:t>
            </a:r>
          </a:p>
          <a:p>
            <a:pPr marL="155575" indent="0">
              <a:buNone/>
            </a:pPr>
            <a:endParaRPr lang="en-SG" dirty="0"/>
          </a:p>
          <a:p>
            <a:pPr marL="155575" indent="0">
              <a:buNone/>
            </a:pPr>
            <a:r>
              <a:rPr lang="en-SG" dirty="0"/>
              <a:t>Epochs (50):</a:t>
            </a:r>
          </a:p>
          <a:p>
            <a:pPr marL="155575" indent="0">
              <a:buNone/>
            </a:pPr>
            <a:endParaRPr lang="en-SG" dirty="0"/>
          </a:p>
          <a:p>
            <a:pPr marL="155575" indent="0">
              <a:buNone/>
            </a:pPr>
            <a:r>
              <a:rPr lang="en-SG" dirty="0"/>
              <a:t>- Passable: 38/50</a:t>
            </a:r>
          </a:p>
          <a:p>
            <a:pPr marL="155575" indent="0">
              <a:buNone/>
            </a:pPr>
            <a:r>
              <a:rPr lang="en-SG" dirty="0"/>
              <a:t>- Nonsense: 12/50</a:t>
            </a:r>
          </a:p>
          <a:p>
            <a:pPr marL="155575" indent="0">
              <a:buNone/>
            </a:pPr>
            <a:endParaRPr lang="en-SG" dirty="0"/>
          </a:p>
          <a:p>
            <a:pPr marL="155575" indent="0">
              <a:buNone/>
            </a:pPr>
            <a:r>
              <a:rPr lang="en-SG" dirty="0"/>
              <a:t>Epochs (100):</a:t>
            </a:r>
          </a:p>
          <a:p>
            <a:pPr marL="155575" indent="0">
              <a:buNone/>
            </a:pPr>
            <a:endParaRPr lang="en-SG" dirty="0"/>
          </a:p>
          <a:p>
            <a:pPr marL="155575" indent="0">
              <a:buNone/>
            </a:pPr>
            <a:r>
              <a:rPr lang="en-SG" dirty="0"/>
              <a:t>- Passable: 42/50</a:t>
            </a:r>
          </a:p>
          <a:p>
            <a:pPr marL="155575" indent="0">
              <a:buNone/>
            </a:pPr>
            <a:r>
              <a:rPr lang="en-SG" dirty="0"/>
              <a:t>- Nonsense: 8/50</a:t>
            </a:r>
          </a:p>
          <a:p>
            <a:pPr marL="155575" indent="0">
              <a:buNone/>
            </a:pPr>
            <a:endParaRPr lang="en-SG" dirty="0"/>
          </a:p>
          <a:p>
            <a:pPr marL="155575" indent="0">
              <a:buNone/>
            </a:pPr>
            <a:r>
              <a:rPr lang="en-SG" dirty="0"/>
              <a:t>Epochs (150):</a:t>
            </a:r>
          </a:p>
          <a:p>
            <a:pPr marL="155575" indent="0">
              <a:buNone/>
            </a:pPr>
            <a:endParaRPr lang="en-SG" dirty="0"/>
          </a:p>
          <a:p>
            <a:pPr marL="155575" indent="0">
              <a:buNone/>
            </a:pPr>
            <a:r>
              <a:rPr lang="en-SG" dirty="0"/>
              <a:t>- Passable: 44/50</a:t>
            </a:r>
          </a:p>
          <a:p>
            <a:pPr marL="155575" indent="0">
              <a:buNone/>
            </a:pPr>
            <a:r>
              <a:rPr lang="en-SG" dirty="0"/>
              <a:t>- Nonsense: 6/50</a:t>
            </a:r>
          </a:p>
          <a:p>
            <a:pPr marL="155575" indent="0">
              <a:buNone/>
            </a:pPr>
            <a:endParaRPr lang="en-SG" dirty="0"/>
          </a:p>
          <a:p>
            <a:pPr marL="155575" indent="0">
              <a:buNone/>
            </a:pPr>
            <a:r>
              <a:rPr lang="en-SG" dirty="0"/>
              <a:t>Epochs (200):</a:t>
            </a:r>
          </a:p>
          <a:p>
            <a:pPr marL="155575" indent="0">
              <a:buNone/>
            </a:pPr>
            <a:endParaRPr lang="en-SG" dirty="0"/>
          </a:p>
          <a:p>
            <a:pPr marL="155575" indent="0">
              <a:buNone/>
            </a:pPr>
            <a:r>
              <a:rPr lang="en-SG" dirty="0"/>
              <a:t>- Passable: 40/50</a:t>
            </a:r>
          </a:p>
          <a:p>
            <a:pPr marL="155575" indent="0">
              <a:buNone/>
            </a:pPr>
            <a:r>
              <a:rPr lang="en-SG" dirty="0"/>
              <a:t>- Nonsense: 10/50</a:t>
            </a:r>
          </a:p>
          <a:p>
            <a:pPr marL="155575" indent="0">
              <a:buNone/>
            </a:pPr>
            <a:endParaRPr lang="en-SG" dirty="0"/>
          </a:p>
          <a:p>
            <a:pPr marL="155575" indent="0">
              <a:buNone/>
            </a:pPr>
            <a:r>
              <a:rPr lang="en-SG" dirty="0"/>
              <a:t>Epochs (250):</a:t>
            </a:r>
          </a:p>
          <a:p>
            <a:pPr marL="155575" indent="0">
              <a:buNone/>
            </a:pPr>
            <a:endParaRPr lang="en-SG" dirty="0"/>
          </a:p>
          <a:p>
            <a:pPr marL="155575" indent="0">
              <a:buNone/>
            </a:pPr>
            <a:r>
              <a:rPr lang="en-SG" dirty="0"/>
              <a:t>- Passable: 40/50</a:t>
            </a:r>
          </a:p>
          <a:p>
            <a:pPr marL="155575" indent="0">
              <a:buNone/>
            </a:pPr>
            <a:r>
              <a:rPr lang="en-SG" dirty="0"/>
              <a:t>- Nonsense: 10/60</a:t>
            </a:r>
          </a:p>
        </p:txBody>
      </p:sp>
      <p:sp>
        <p:nvSpPr>
          <p:cNvPr id="8" name="Text Placeholder 2">
            <a:extLst>
              <a:ext uri="{FF2B5EF4-FFF2-40B4-BE49-F238E27FC236}">
                <a16:creationId xmlns:a16="http://schemas.microsoft.com/office/drawing/2014/main" id="{1A3484E4-EE01-C75A-7868-2A8F59BDCB17}"/>
              </a:ext>
            </a:extLst>
          </p:cNvPr>
          <p:cNvSpPr txBox="1">
            <a:spLocks/>
          </p:cNvSpPr>
          <p:nvPr/>
        </p:nvSpPr>
        <p:spPr>
          <a:xfrm>
            <a:off x="4503635" y="1631731"/>
            <a:ext cx="4640365" cy="34684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Best Epochs: 50</a:t>
            </a:r>
          </a:p>
          <a:p>
            <a:pPr marL="155575" indent="0">
              <a:buFont typeface="Montserrat"/>
              <a:buNone/>
            </a:pPr>
            <a:endParaRPr lang="en-SG" dirty="0"/>
          </a:p>
          <a:p>
            <a:pPr marL="155575" indent="0">
              <a:buNone/>
            </a:pPr>
            <a:r>
              <a:rPr lang="en-US" dirty="0"/>
              <a:t>While 150 epochs gave the highest passable rate (44/50), it also exhibited the most bias toward a single letter (26 "l" generated), which reduces usefulness for a balanced multi-class generator. Epoch 50 offers the best trade-off between quality and variety, with fewer biased outputs and reasonably high passable quality.</a:t>
            </a:r>
            <a:endParaRPr lang="en-SG" dirty="0"/>
          </a:p>
        </p:txBody>
      </p:sp>
    </p:spTree>
    <p:extLst>
      <p:ext uri="{BB962C8B-B14F-4D97-AF65-F5344CB8AC3E}">
        <p14:creationId xmlns:p14="http://schemas.microsoft.com/office/powerpoint/2010/main" val="1644558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0C13-3BE3-587F-0750-927D5E613112}"/>
              </a:ext>
            </a:extLst>
          </p:cNvPr>
          <p:cNvSpPr>
            <a:spLocks noGrp="1"/>
          </p:cNvSpPr>
          <p:nvPr>
            <p:ph type="title"/>
          </p:nvPr>
        </p:nvSpPr>
        <p:spPr>
          <a:xfrm>
            <a:off x="0" y="0"/>
            <a:ext cx="5735700" cy="941400"/>
          </a:xfrm>
        </p:spPr>
        <p:txBody>
          <a:bodyPr/>
          <a:lstStyle/>
          <a:p>
            <a:r>
              <a:rPr lang="en-SG" dirty="0"/>
              <a:t>Best Model</a:t>
            </a:r>
          </a:p>
        </p:txBody>
      </p:sp>
      <p:sp>
        <p:nvSpPr>
          <p:cNvPr id="3" name="Text Placeholder 2">
            <a:extLst>
              <a:ext uri="{FF2B5EF4-FFF2-40B4-BE49-F238E27FC236}">
                <a16:creationId xmlns:a16="http://schemas.microsoft.com/office/drawing/2014/main" id="{8AA8E6AE-718F-B438-9D15-BBF4A9725DF6}"/>
              </a:ext>
            </a:extLst>
          </p:cNvPr>
          <p:cNvSpPr>
            <a:spLocks noGrp="1"/>
          </p:cNvSpPr>
          <p:nvPr>
            <p:ph type="body" idx="1"/>
          </p:nvPr>
        </p:nvSpPr>
        <p:spPr>
          <a:xfrm>
            <a:off x="0" y="470700"/>
            <a:ext cx="7172100" cy="3039900"/>
          </a:xfrm>
        </p:spPr>
        <p:txBody>
          <a:bodyPr/>
          <a:lstStyle/>
          <a:p>
            <a:pPr marL="155575" indent="0">
              <a:buNone/>
            </a:pPr>
            <a:r>
              <a:rPr lang="en-US" dirty="0"/>
              <a:t>After hyperparameter tuning, we found that:</a:t>
            </a:r>
          </a:p>
          <a:p>
            <a:pPr marL="155575" indent="0">
              <a:buNone/>
            </a:pPr>
            <a:endParaRPr lang="en-US" dirty="0"/>
          </a:p>
          <a:p>
            <a:r>
              <a:rPr lang="en-US" dirty="0"/>
              <a:t>Best Batch Size: 32</a:t>
            </a:r>
          </a:p>
          <a:p>
            <a:r>
              <a:rPr lang="en-US" dirty="0"/>
              <a:t>Best Learning Rates: Discriminator LR = 0.0004, Generator LR = 0.0001</a:t>
            </a:r>
          </a:p>
          <a:p>
            <a:r>
              <a:rPr lang="en-US" dirty="0"/>
              <a:t>Best Epochs: 50</a:t>
            </a:r>
          </a:p>
          <a:p>
            <a:endParaRPr lang="en-US" dirty="0"/>
          </a:p>
          <a:p>
            <a:pPr marL="155575" indent="0">
              <a:buNone/>
            </a:pPr>
            <a:r>
              <a:rPr lang="en-US" dirty="0"/>
              <a:t>50 images of our best model:</a:t>
            </a:r>
          </a:p>
          <a:p>
            <a:endParaRPr lang="en-SG" dirty="0"/>
          </a:p>
        </p:txBody>
      </p:sp>
      <p:pic>
        <p:nvPicPr>
          <p:cNvPr id="5" name="Picture 4">
            <a:extLst>
              <a:ext uri="{FF2B5EF4-FFF2-40B4-BE49-F238E27FC236}">
                <a16:creationId xmlns:a16="http://schemas.microsoft.com/office/drawing/2014/main" id="{9A0F85FF-B53C-E757-C5DA-E4F55639015B}"/>
              </a:ext>
            </a:extLst>
          </p:cNvPr>
          <p:cNvPicPr>
            <a:picLocks noChangeAspect="1"/>
          </p:cNvPicPr>
          <p:nvPr/>
        </p:nvPicPr>
        <p:blipFill>
          <a:blip r:embed="rId2"/>
          <a:stretch>
            <a:fillRect/>
          </a:stretch>
        </p:blipFill>
        <p:spPr>
          <a:xfrm>
            <a:off x="242891" y="1860097"/>
            <a:ext cx="4280338" cy="2165647"/>
          </a:xfrm>
          <a:prstGeom prst="rect">
            <a:avLst/>
          </a:prstGeom>
        </p:spPr>
      </p:pic>
      <p:sp>
        <p:nvSpPr>
          <p:cNvPr id="6" name="Text Placeholder 2">
            <a:extLst>
              <a:ext uri="{FF2B5EF4-FFF2-40B4-BE49-F238E27FC236}">
                <a16:creationId xmlns:a16="http://schemas.microsoft.com/office/drawing/2014/main" id="{DD5128A4-5450-D176-FC8F-C05851ED528A}"/>
              </a:ext>
            </a:extLst>
          </p:cNvPr>
          <p:cNvSpPr txBox="1">
            <a:spLocks/>
          </p:cNvSpPr>
          <p:nvPr/>
        </p:nvSpPr>
        <p:spPr>
          <a:xfrm>
            <a:off x="4572000" y="1741855"/>
            <a:ext cx="4511154" cy="25891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None/>
            </a:pPr>
            <a:r>
              <a:rPr lang="en-SG" dirty="0"/>
              <a:t>Observations:</a:t>
            </a:r>
          </a:p>
          <a:p>
            <a:pPr marL="155575" indent="0">
              <a:buNone/>
            </a:pPr>
            <a:endParaRPr lang="en-SG" dirty="0"/>
          </a:p>
          <a:p>
            <a:pPr marL="155575" indent="0">
              <a:buNone/>
            </a:pPr>
            <a:r>
              <a:rPr lang="en-SG" dirty="0"/>
              <a:t>Passable images: 36/50</a:t>
            </a:r>
          </a:p>
        </p:txBody>
      </p:sp>
    </p:spTree>
    <p:extLst>
      <p:ext uri="{BB962C8B-B14F-4D97-AF65-F5344CB8AC3E}">
        <p14:creationId xmlns:p14="http://schemas.microsoft.com/office/powerpoint/2010/main" val="1306646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E6DF9-52A4-CC0C-1451-77B50BDDF84D}"/>
              </a:ext>
            </a:extLst>
          </p:cNvPr>
          <p:cNvSpPr>
            <a:spLocks noGrp="1"/>
          </p:cNvSpPr>
          <p:nvPr>
            <p:ph type="title"/>
          </p:nvPr>
        </p:nvSpPr>
        <p:spPr>
          <a:xfrm>
            <a:off x="0" y="0"/>
            <a:ext cx="5735700" cy="941400"/>
          </a:xfrm>
        </p:spPr>
        <p:txBody>
          <a:bodyPr/>
          <a:lstStyle/>
          <a:p>
            <a:r>
              <a:rPr lang="en-SG" dirty="0"/>
              <a:t>Conclusion</a:t>
            </a:r>
          </a:p>
        </p:txBody>
      </p:sp>
      <p:sp>
        <p:nvSpPr>
          <p:cNvPr id="3" name="Text Placeholder 2">
            <a:extLst>
              <a:ext uri="{FF2B5EF4-FFF2-40B4-BE49-F238E27FC236}">
                <a16:creationId xmlns:a16="http://schemas.microsoft.com/office/drawing/2014/main" id="{62D61F0F-0E3C-3B82-AAE0-66B0B3CCD2C1}"/>
              </a:ext>
            </a:extLst>
          </p:cNvPr>
          <p:cNvSpPr>
            <a:spLocks noGrp="1"/>
          </p:cNvSpPr>
          <p:nvPr>
            <p:ph type="body" idx="1"/>
          </p:nvPr>
        </p:nvSpPr>
        <p:spPr>
          <a:xfrm>
            <a:off x="0" y="505046"/>
            <a:ext cx="9144000" cy="4638454"/>
          </a:xfrm>
        </p:spPr>
        <p:txBody>
          <a:bodyPr/>
          <a:lstStyle/>
          <a:p>
            <a:pPr marL="155575" indent="0">
              <a:buNone/>
            </a:pPr>
            <a:r>
              <a:rPr lang="en-US" b="1" dirty="0"/>
              <a:t>What class(es) is/are relatively easier/harder to generate? Why?</a:t>
            </a:r>
          </a:p>
          <a:p>
            <a:pPr marL="155575" indent="0">
              <a:buNone/>
            </a:pPr>
            <a:endParaRPr lang="en-US" b="1" dirty="0"/>
          </a:p>
          <a:p>
            <a:pPr marL="155575" indent="0">
              <a:buNone/>
            </a:pPr>
            <a:r>
              <a:rPr lang="en-US" dirty="0"/>
              <a:t>Easier classes:</a:t>
            </a:r>
          </a:p>
          <a:p>
            <a:pPr marL="155575" indent="0">
              <a:buNone/>
            </a:pPr>
            <a:endParaRPr lang="en-US" dirty="0"/>
          </a:p>
          <a:p>
            <a:r>
              <a:rPr lang="en-US" dirty="0"/>
              <a:t>Letters with distinct, simple shapes and minimal variation in handwriting, e.g. L, O</a:t>
            </a:r>
          </a:p>
          <a:p>
            <a:r>
              <a:rPr lang="en-US" dirty="0"/>
              <a:t>The generator can learn them quickly because they have low intra-class variability and clear contrast from other classes.</a:t>
            </a:r>
          </a:p>
          <a:p>
            <a:pPr marL="155575" indent="0">
              <a:buNone/>
            </a:pPr>
            <a:endParaRPr lang="en-US" dirty="0"/>
          </a:p>
          <a:p>
            <a:pPr marL="155575" indent="0">
              <a:buNone/>
            </a:pPr>
            <a:r>
              <a:rPr lang="en-US" dirty="0"/>
              <a:t>Harder classes:</a:t>
            </a:r>
          </a:p>
          <a:p>
            <a:pPr marL="155575" indent="0">
              <a:buNone/>
            </a:pPr>
            <a:endParaRPr lang="en-US" dirty="0"/>
          </a:p>
          <a:p>
            <a:pPr marL="384175" indent="-228600">
              <a:buAutoNum type="arabicPeriod"/>
            </a:pPr>
            <a:r>
              <a:rPr lang="en-US" dirty="0"/>
              <a:t>Visually similar letters: e.g. I vs J, E vs F.</a:t>
            </a:r>
          </a:p>
          <a:p>
            <a:pPr marL="384175" indent="-228600">
              <a:buAutoNum type="arabicPeriod"/>
            </a:pPr>
            <a:endParaRPr lang="en-US" dirty="0"/>
          </a:p>
          <a:p>
            <a:r>
              <a:rPr lang="en-US" dirty="0"/>
              <a:t>These are harder because small stroke variations become significant to human perception but are subtle for the GAN to capture.</a:t>
            </a:r>
          </a:p>
          <a:p>
            <a:r>
              <a:rPr lang="en-US" dirty="0"/>
              <a:t>There’s also a risk of mode collapse, where the generator produces shapes blending features from multiple similar letters.</a:t>
            </a:r>
          </a:p>
          <a:p>
            <a:pPr marL="155575" indent="0">
              <a:buNone/>
            </a:pPr>
            <a:endParaRPr lang="en-US" dirty="0"/>
          </a:p>
          <a:p>
            <a:pPr marL="155575" indent="0">
              <a:buNone/>
            </a:pPr>
            <a:r>
              <a:rPr lang="en-US" dirty="0"/>
              <a:t>2. Capital vs. lowercase pairs with very different shapes: e.g. a vs A, g vs G.</a:t>
            </a:r>
          </a:p>
          <a:p>
            <a:pPr marL="155575" indent="0">
              <a:buNone/>
            </a:pPr>
            <a:endParaRPr lang="en-US" dirty="0"/>
          </a:p>
          <a:p>
            <a:r>
              <a:rPr lang="en-US" dirty="0"/>
              <a:t>Even though they share the same semantic meaning, their structures are almost entirely different in handwriting.</a:t>
            </a:r>
          </a:p>
          <a:p>
            <a:r>
              <a:rPr lang="en-US" dirty="0"/>
              <a:t>The model must essentially learn two distinct visual concepts for the same class label, which doubles the complexity for that class.</a:t>
            </a:r>
          </a:p>
          <a:p>
            <a:r>
              <a:rPr lang="en-US" dirty="0"/>
              <a:t>This increases intra-class variability and can make it harder for the generator to converge on a clean representation.</a:t>
            </a:r>
          </a:p>
          <a:p>
            <a:pPr marL="155575" indent="0">
              <a:buNone/>
            </a:pPr>
            <a:endParaRPr lang="en-SG" dirty="0"/>
          </a:p>
        </p:txBody>
      </p:sp>
    </p:spTree>
    <p:extLst>
      <p:ext uri="{BB962C8B-B14F-4D97-AF65-F5344CB8AC3E}">
        <p14:creationId xmlns:p14="http://schemas.microsoft.com/office/powerpoint/2010/main" val="393821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94E4-0DE3-EAD2-B23B-4D2EC2DE0F0D}"/>
              </a:ext>
            </a:extLst>
          </p:cNvPr>
          <p:cNvSpPr>
            <a:spLocks noGrp="1"/>
          </p:cNvSpPr>
          <p:nvPr>
            <p:ph type="title"/>
          </p:nvPr>
        </p:nvSpPr>
        <p:spPr>
          <a:xfrm>
            <a:off x="0" y="0"/>
            <a:ext cx="5735700" cy="941400"/>
          </a:xfrm>
        </p:spPr>
        <p:txBody>
          <a:bodyPr/>
          <a:lstStyle/>
          <a:p>
            <a:r>
              <a:rPr lang="en-SG" dirty="0"/>
              <a:t>1) Exploratory Data Analysis</a:t>
            </a:r>
          </a:p>
        </p:txBody>
      </p:sp>
      <p:sp>
        <p:nvSpPr>
          <p:cNvPr id="3" name="Text Placeholder 2">
            <a:extLst>
              <a:ext uri="{FF2B5EF4-FFF2-40B4-BE49-F238E27FC236}">
                <a16:creationId xmlns:a16="http://schemas.microsoft.com/office/drawing/2014/main" id="{65392996-AC3F-4E5D-8BDE-14BF0EEFE079}"/>
              </a:ext>
            </a:extLst>
          </p:cNvPr>
          <p:cNvSpPr>
            <a:spLocks noGrp="1"/>
          </p:cNvSpPr>
          <p:nvPr>
            <p:ph type="body" idx="1"/>
          </p:nvPr>
        </p:nvSpPr>
        <p:spPr>
          <a:xfrm>
            <a:off x="0" y="516870"/>
            <a:ext cx="1883979" cy="533146"/>
          </a:xfrm>
        </p:spPr>
        <p:txBody>
          <a:bodyPr/>
          <a:lstStyle/>
          <a:p>
            <a:pPr marL="155575" indent="0">
              <a:buNone/>
            </a:pPr>
            <a:r>
              <a:rPr lang="en-SG" dirty="0"/>
              <a:t>1. Basic commands:</a:t>
            </a:r>
          </a:p>
          <a:p>
            <a:pPr marL="155575" indent="0">
              <a:buNone/>
            </a:pPr>
            <a:r>
              <a:rPr lang="en-SG" dirty="0" err="1"/>
              <a:t>df.shape</a:t>
            </a:r>
            <a:r>
              <a:rPr lang="en-SG" dirty="0"/>
              <a:t>, </a:t>
            </a:r>
            <a:r>
              <a:rPr lang="en-SG" dirty="0" err="1"/>
              <a:t>df.head</a:t>
            </a:r>
            <a:r>
              <a:rPr lang="en-SG" dirty="0"/>
              <a:t>()</a:t>
            </a:r>
          </a:p>
          <a:p>
            <a:pPr marL="155575" indent="0">
              <a:buNone/>
            </a:pPr>
            <a:endParaRPr lang="en-SG" dirty="0"/>
          </a:p>
        </p:txBody>
      </p:sp>
      <p:pic>
        <p:nvPicPr>
          <p:cNvPr id="5" name="Picture 4">
            <a:extLst>
              <a:ext uri="{FF2B5EF4-FFF2-40B4-BE49-F238E27FC236}">
                <a16:creationId xmlns:a16="http://schemas.microsoft.com/office/drawing/2014/main" id="{9C7B9559-1CF4-43B4-6892-0808AC48559D}"/>
              </a:ext>
            </a:extLst>
          </p:cNvPr>
          <p:cNvPicPr>
            <a:picLocks noChangeAspect="1"/>
          </p:cNvPicPr>
          <p:nvPr/>
        </p:nvPicPr>
        <p:blipFill>
          <a:blip r:embed="rId2"/>
          <a:stretch>
            <a:fillRect/>
          </a:stretch>
        </p:blipFill>
        <p:spPr>
          <a:xfrm>
            <a:off x="130065" y="1050016"/>
            <a:ext cx="3342290" cy="1338080"/>
          </a:xfrm>
          <a:prstGeom prst="rect">
            <a:avLst/>
          </a:prstGeom>
        </p:spPr>
      </p:pic>
      <p:sp>
        <p:nvSpPr>
          <p:cNvPr id="6" name="TextBox 5">
            <a:extLst>
              <a:ext uri="{FF2B5EF4-FFF2-40B4-BE49-F238E27FC236}">
                <a16:creationId xmlns:a16="http://schemas.microsoft.com/office/drawing/2014/main" id="{5D03DEFA-E4EE-6355-0E9F-6C63454B0C4D}"/>
              </a:ext>
            </a:extLst>
          </p:cNvPr>
          <p:cNvSpPr txBox="1"/>
          <p:nvPr/>
        </p:nvSpPr>
        <p:spPr>
          <a:xfrm>
            <a:off x="130065" y="2498834"/>
            <a:ext cx="3342290" cy="800219"/>
          </a:xfrm>
          <a:prstGeom prst="rect">
            <a:avLst/>
          </a:prstGeom>
          <a:noFill/>
        </p:spPr>
        <p:txBody>
          <a:bodyPr wrap="square" rtlCol="0">
            <a:spAutoFit/>
          </a:bodyPr>
          <a:lstStyle/>
          <a:p>
            <a:r>
              <a:rPr lang="en-SG" sz="1150" dirty="0">
                <a:solidFill>
                  <a:schemeClr val="bg1"/>
                </a:solidFill>
                <a:latin typeface="Montserrat" panose="00000500000000000000" pitchFamily="2" charset="0"/>
              </a:rPr>
              <a:t>Observations:</a:t>
            </a:r>
          </a:p>
          <a:p>
            <a:endParaRPr lang="en-SG" sz="1150" dirty="0">
              <a:solidFill>
                <a:schemeClr val="bg1"/>
              </a:solidFill>
              <a:latin typeface="Montserrat" panose="00000500000000000000" pitchFamily="2" charset="0"/>
            </a:endParaRPr>
          </a:p>
          <a:p>
            <a:r>
              <a:rPr lang="en-SG" sz="1150" dirty="0">
                <a:solidFill>
                  <a:schemeClr val="bg1"/>
                </a:solidFill>
                <a:latin typeface="Montserrat" panose="00000500000000000000" pitchFamily="2" charset="0"/>
              </a:rPr>
              <a:t>Column 24? </a:t>
            </a:r>
            <a:r>
              <a:rPr lang="en-SG" sz="1150" dirty="0">
                <a:solidFill>
                  <a:schemeClr val="bg1"/>
                </a:solidFill>
                <a:latin typeface="Montserrat" panose="00000500000000000000" pitchFamily="2" charset="0"/>
                <a:sym typeface="Wingdings" panose="05000000000000000000" pitchFamily="2" charset="2"/>
              </a:rPr>
              <a:t> does this have to do with their labels?</a:t>
            </a:r>
            <a:endParaRPr lang="en-SG" sz="1150" dirty="0">
              <a:solidFill>
                <a:schemeClr val="bg1"/>
              </a:solidFill>
              <a:latin typeface="Montserrat" panose="00000500000000000000" pitchFamily="2" charset="0"/>
            </a:endParaRPr>
          </a:p>
        </p:txBody>
      </p:sp>
      <p:pic>
        <p:nvPicPr>
          <p:cNvPr id="8" name="Picture 7">
            <a:extLst>
              <a:ext uri="{FF2B5EF4-FFF2-40B4-BE49-F238E27FC236}">
                <a16:creationId xmlns:a16="http://schemas.microsoft.com/office/drawing/2014/main" id="{F38EDFD2-A22A-0351-6687-82F5A957B629}"/>
              </a:ext>
            </a:extLst>
          </p:cNvPr>
          <p:cNvPicPr>
            <a:picLocks noChangeAspect="1"/>
          </p:cNvPicPr>
          <p:nvPr/>
        </p:nvPicPr>
        <p:blipFill>
          <a:blip r:embed="rId3"/>
          <a:stretch>
            <a:fillRect/>
          </a:stretch>
        </p:blipFill>
        <p:spPr>
          <a:xfrm>
            <a:off x="209260" y="3409791"/>
            <a:ext cx="2001854" cy="197430"/>
          </a:xfrm>
          <a:prstGeom prst="rect">
            <a:avLst/>
          </a:prstGeom>
        </p:spPr>
      </p:pic>
      <p:sp>
        <p:nvSpPr>
          <p:cNvPr id="11" name="TextBox 10">
            <a:extLst>
              <a:ext uri="{FF2B5EF4-FFF2-40B4-BE49-F238E27FC236}">
                <a16:creationId xmlns:a16="http://schemas.microsoft.com/office/drawing/2014/main" id="{07B2CF8A-48C1-DE0C-49A6-1B290C3CBFBF}"/>
              </a:ext>
            </a:extLst>
          </p:cNvPr>
          <p:cNvSpPr txBox="1"/>
          <p:nvPr/>
        </p:nvSpPr>
        <p:spPr>
          <a:xfrm>
            <a:off x="130065" y="3661843"/>
            <a:ext cx="3342290" cy="1154162"/>
          </a:xfrm>
          <a:prstGeom prst="rect">
            <a:avLst/>
          </a:prstGeom>
          <a:noFill/>
        </p:spPr>
        <p:txBody>
          <a:bodyPr wrap="square" rtlCol="0">
            <a:spAutoFit/>
          </a:bodyPr>
          <a:lstStyle/>
          <a:p>
            <a:r>
              <a:rPr lang="en-SG" sz="1150" dirty="0">
                <a:solidFill>
                  <a:schemeClr val="bg1"/>
                </a:solidFill>
                <a:latin typeface="Montserrat" panose="00000500000000000000" pitchFamily="2" charset="0"/>
              </a:rPr>
              <a:t>Observations:</a:t>
            </a:r>
          </a:p>
          <a:p>
            <a:endParaRPr lang="en-SG" sz="1150" dirty="0">
              <a:solidFill>
                <a:schemeClr val="bg1"/>
              </a:solidFill>
              <a:latin typeface="Montserrat" panose="00000500000000000000" pitchFamily="2" charset="0"/>
            </a:endParaRPr>
          </a:p>
          <a:p>
            <a:r>
              <a:rPr lang="en-SG" sz="1150" dirty="0">
                <a:solidFill>
                  <a:schemeClr val="bg1"/>
                </a:solidFill>
                <a:latin typeface="Montserrat" panose="00000500000000000000" pitchFamily="2" charset="0"/>
              </a:rPr>
              <a:t>Our task is to generate 28x28 images.</a:t>
            </a:r>
          </a:p>
          <a:p>
            <a:r>
              <a:rPr lang="en-SG" sz="1150" dirty="0">
                <a:solidFill>
                  <a:schemeClr val="bg1"/>
                </a:solidFill>
                <a:latin typeface="Montserrat" panose="00000500000000000000" pitchFamily="2" charset="0"/>
              </a:rPr>
              <a:t>28 X 28 = 784.</a:t>
            </a:r>
          </a:p>
          <a:p>
            <a:r>
              <a:rPr lang="en-SG" sz="1150" dirty="0">
                <a:solidFill>
                  <a:schemeClr val="bg1"/>
                </a:solidFill>
                <a:latin typeface="Montserrat" panose="00000500000000000000" pitchFamily="2" charset="0"/>
              </a:rPr>
              <a:t>Maybe ‘24’ is the column that includes the labels?</a:t>
            </a:r>
          </a:p>
        </p:txBody>
      </p:sp>
      <p:sp>
        <p:nvSpPr>
          <p:cNvPr id="12" name="Text Placeholder 2">
            <a:extLst>
              <a:ext uri="{FF2B5EF4-FFF2-40B4-BE49-F238E27FC236}">
                <a16:creationId xmlns:a16="http://schemas.microsoft.com/office/drawing/2014/main" id="{7C4BDFD2-9632-28F0-9B8E-4FA91DF2CF3B}"/>
              </a:ext>
            </a:extLst>
          </p:cNvPr>
          <p:cNvSpPr txBox="1">
            <a:spLocks/>
          </p:cNvSpPr>
          <p:nvPr/>
        </p:nvSpPr>
        <p:spPr>
          <a:xfrm>
            <a:off x="3883251" y="1419446"/>
            <a:ext cx="3057517" cy="5331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2. Dropped ‘24’ and continue EDA</a:t>
            </a:r>
          </a:p>
        </p:txBody>
      </p:sp>
      <p:sp>
        <p:nvSpPr>
          <p:cNvPr id="13" name="Text Placeholder 2">
            <a:extLst>
              <a:ext uri="{FF2B5EF4-FFF2-40B4-BE49-F238E27FC236}">
                <a16:creationId xmlns:a16="http://schemas.microsoft.com/office/drawing/2014/main" id="{A1708B0A-7FA7-D260-36A0-D830B9D57D11}"/>
              </a:ext>
            </a:extLst>
          </p:cNvPr>
          <p:cNvSpPr txBox="1">
            <a:spLocks/>
          </p:cNvSpPr>
          <p:nvPr/>
        </p:nvSpPr>
        <p:spPr>
          <a:xfrm>
            <a:off x="3883250" y="1764974"/>
            <a:ext cx="3057517" cy="5331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3. Find pixel value range of the remaining columns</a:t>
            </a:r>
          </a:p>
        </p:txBody>
      </p:sp>
      <p:pic>
        <p:nvPicPr>
          <p:cNvPr id="15" name="Picture 14">
            <a:extLst>
              <a:ext uri="{FF2B5EF4-FFF2-40B4-BE49-F238E27FC236}">
                <a16:creationId xmlns:a16="http://schemas.microsoft.com/office/drawing/2014/main" id="{13BA3380-EBD3-BC58-0ECE-AC9E4051474E}"/>
              </a:ext>
            </a:extLst>
          </p:cNvPr>
          <p:cNvPicPr>
            <a:picLocks noChangeAspect="1"/>
          </p:cNvPicPr>
          <p:nvPr/>
        </p:nvPicPr>
        <p:blipFill>
          <a:blip r:embed="rId4"/>
          <a:stretch>
            <a:fillRect/>
          </a:stretch>
        </p:blipFill>
        <p:spPr>
          <a:xfrm>
            <a:off x="4304839" y="2388096"/>
            <a:ext cx="2214337" cy="220332"/>
          </a:xfrm>
          <a:prstGeom prst="rect">
            <a:avLst/>
          </a:prstGeom>
        </p:spPr>
      </p:pic>
      <p:sp>
        <p:nvSpPr>
          <p:cNvPr id="16" name="Text Placeholder 2">
            <a:extLst>
              <a:ext uri="{FF2B5EF4-FFF2-40B4-BE49-F238E27FC236}">
                <a16:creationId xmlns:a16="http://schemas.microsoft.com/office/drawing/2014/main" id="{13F56B57-99B1-16DD-04DF-53BE0CE07567}"/>
              </a:ext>
            </a:extLst>
          </p:cNvPr>
          <p:cNvSpPr txBox="1">
            <a:spLocks/>
          </p:cNvSpPr>
          <p:nvPr/>
        </p:nvSpPr>
        <p:spPr>
          <a:xfrm>
            <a:off x="3883248" y="2698404"/>
            <a:ext cx="3057517" cy="12745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Suspicious, pixel usually range from 0 to 255, further investigate entries above 255</a:t>
            </a:r>
          </a:p>
        </p:txBody>
      </p:sp>
      <p:pic>
        <p:nvPicPr>
          <p:cNvPr id="18" name="Picture 17">
            <a:extLst>
              <a:ext uri="{FF2B5EF4-FFF2-40B4-BE49-F238E27FC236}">
                <a16:creationId xmlns:a16="http://schemas.microsoft.com/office/drawing/2014/main" id="{1E224AF8-A800-A67F-1495-E0D72E5B075A}"/>
              </a:ext>
            </a:extLst>
          </p:cNvPr>
          <p:cNvPicPr>
            <a:picLocks noChangeAspect="1"/>
          </p:cNvPicPr>
          <p:nvPr/>
        </p:nvPicPr>
        <p:blipFill>
          <a:blip r:embed="rId5"/>
          <a:stretch>
            <a:fillRect/>
          </a:stretch>
        </p:blipFill>
        <p:spPr>
          <a:xfrm>
            <a:off x="4213926" y="3808114"/>
            <a:ext cx="2396159" cy="565080"/>
          </a:xfrm>
          <a:prstGeom prst="rect">
            <a:avLst/>
          </a:prstGeom>
        </p:spPr>
      </p:pic>
    </p:spTree>
    <p:extLst>
      <p:ext uri="{BB962C8B-B14F-4D97-AF65-F5344CB8AC3E}">
        <p14:creationId xmlns:p14="http://schemas.microsoft.com/office/powerpoint/2010/main" val="3147888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76A41-7417-FADF-7673-A9EA98F75942}"/>
              </a:ext>
            </a:extLst>
          </p:cNvPr>
          <p:cNvSpPr>
            <a:spLocks noGrp="1"/>
          </p:cNvSpPr>
          <p:nvPr>
            <p:ph type="title"/>
          </p:nvPr>
        </p:nvSpPr>
        <p:spPr>
          <a:xfrm>
            <a:off x="0" y="0"/>
            <a:ext cx="5735700" cy="941400"/>
          </a:xfrm>
        </p:spPr>
        <p:txBody>
          <a:bodyPr/>
          <a:lstStyle/>
          <a:p>
            <a:r>
              <a:rPr lang="en-SG" dirty="0"/>
              <a:t>Conclusion</a:t>
            </a:r>
          </a:p>
        </p:txBody>
      </p:sp>
      <p:sp>
        <p:nvSpPr>
          <p:cNvPr id="3" name="Text Placeholder 2">
            <a:extLst>
              <a:ext uri="{FF2B5EF4-FFF2-40B4-BE49-F238E27FC236}">
                <a16:creationId xmlns:a16="http://schemas.microsoft.com/office/drawing/2014/main" id="{0026CF73-832F-F958-3876-71EFB054DAC9}"/>
              </a:ext>
            </a:extLst>
          </p:cNvPr>
          <p:cNvSpPr>
            <a:spLocks noGrp="1"/>
          </p:cNvSpPr>
          <p:nvPr>
            <p:ph type="body" idx="1"/>
          </p:nvPr>
        </p:nvSpPr>
        <p:spPr>
          <a:xfrm>
            <a:off x="0" y="470700"/>
            <a:ext cx="5849007" cy="3039900"/>
          </a:xfrm>
        </p:spPr>
        <p:txBody>
          <a:bodyPr/>
          <a:lstStyle/>
          <a:p>
            <a:pPr marL="155575" indent="0">
              <a:buNone/>
            </a:pPr>
            <a:r>
              <a:rPr lang="en-US" b="1" dirty="0"/>
              <a:t>If you are asked to generate </a:t>
            </a:r>
            <a:r>
              <a:rPr lang="en-US" b="1" dirty="0" err="1"/>
              <a:t>coloured</a:t>
            </a:r>
            <a:r>
              <a:rPr lang="en-US" b="1" dirty="0"/>
              <a:t> images instead of black-and-white ones, do you think it would be easier or harder to produce better quality results?</a:t>
            </a:r>
          </a:p>
          <a:p>
            <a:pPr marL="155575" indent="0">
              <a:buNone/>
            </a:pPr>
            <a:endParaRPr lang="en-US" b="1" dirty="0"/>
          </a:p>
          <a:p>
            <a:pPr marL="155575" indent="0">
              <a:buNone/>
            </a:pPr>
            <a:r>
              <a:rPr lang="en-US" dirty="0"/>
              <a:t>Producing high-quality results would likely be harder because:</a:t>
            </a:r>
          </a:p>
          <a:p>
            <a:pPr marL="155575" indent="0">
              <a:buNone/>
            </a:pPr>
            <a:endParaRPr lang="en-US" dirty="0"/>
          </a:p>
          <a:p>
            <a:r>
              <a:rPr lang="en-US" dirty="0"/>
              <a:t>The generator must learn not only shape but also </a:t>
            </a:r>
            <a:r>
              <a:rPr lang="en-US" dirty="0" err="1"/>
              <a:t>colour</a:t>
            </a:r>
            <a:r>
              <a:rPr lang="en-US" dirty="0"/>
              <a:t> distributions and variations.</a:t>
            </a:r>
          </a:p>
          <a:p>
            <a:r>
              <a:rPr lang="en-US" dirty="0" err="1"/>
              <a:t>Colour</a:t>
            </a:r>
            <a:r>
              <a:rPr lang="en-US" dirty="0"/>
              <a:t> adds another dimension of variability, increasing the complexity of the mapping from latent space to output.</a:t>
            </a:r>
          </a:p>
          <a:p>
            <a:pPr marL="155575" indent="0">
              <a:buNone/>
            </a:pPr>
            <a:endParaRPr lang="en-SG" dirty="0"/>
          </a:p>
        </p:txBody>
      </p:sp>
    </p:spTree>
    <p:extLst>
      <p:ext uri="{BB962C8B-B14F-4D97-AF65-F5344CB8AC3E}">
        <p14:creationId xmlns:p14="http://schemas.microsoft.com/office/powerpoint/2010/main" val="1150479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C7BD-A317-1F0E-E1A3-AC925347FC9D}"/>
              </a:ext>
            </a:extLst>
          </p:cNvPr>
          <p:cNvSpPr>
            <a:spLocks noGrp="1"/>
          </p:cNvSpPr>
          <p:nvPr>
            <p:ph type="title"/>
          </p:nvPr>
        </p:nvSpPr>
        <p:spPr>
          <a:xfrm>
            <a:off x="0" y="0"/>
            <a:ext cx="5735700" cy="941400"/>
          </a:xfrm>
        </p:spPr>
        <p:txBody>
          <a:bodyPr/>
          <a:lstStyle/>
          <a:p>
            <a:r>
              <a:rPr lang="en-SG" dirty="0"/>
              <a:t>Data Augmentation?</a:t>
            </a:r>
          </a:p>
        </p:txBody>
      </p:sp>
      <p:sp>
        <p:nvSpPr>
          <p:cNvPr id="3" name="Text Placeholder 2">
            <a:extLst>
              <a:ext uri="{FF2B5EF4-FFF2-40B4-BE49-F238E27FC236}">
                <a16:creationId xmlns:a16="http://schemas.microsoft.com/office/drawing/2014/main" id="{57CDEDE7-2283-0F55-4C19-649668667BAB}"/>
              </a:ext>
            </a:extLst>
          </p:cNvPr>
          <p:cNvSpPr>
            <a:spLocks noGrp="1"/>
          </p:cNvSpPr>
          <p:nvPr>
            <p:ph type="body" idx="1"/>
          </p:nvPr>
        </p:nvSpPr>
        <p:spPr>
          <a:xfrm>
            <a:off x="0" y="536577"/>
            <a:ext cx="4067503" cy="356674"/>
          </a:xfrm>
        </p:spPr>
        <p:txBody>
          <a:bodyPr/>
          <a:lstStyle/>
          <a:p>
            <a:pPr marL="155575" indent="0">
              <a:buNone/>
            </a:pPr>
            <a:r>
              <a:rPr lang="en-SG" dirty="0"/>
              <a:t>After examining class distribution:</a:t>
            </a:r>
          </a:p>
        </p:txBody>
      </p:sp>
      <p:pic>
        <p:nvPicPr>
          <p:cNvPr id="5" name="Picture 4" descr="A chart with different colored bars&#10;&#10;AI-generated content may be incorrect.">
            <a:extLst>
              <a:ext uri="{FF2B5EF4-FFF2-40B4-BE49-F238E27FC236}">
                <a16:creationId xmlns:a16="http://schemas.microsoft.com/office/drawing/2014/main" id="{9DBAE22A-9C0D-D6E2-1688-3BBC817049B2}"/>
              </a:ext>
            </a:extLst>
          </p:cNvPr>
          <p:cNvPicPr>
            <a:picLocks noChangeAspect="1"/>
          </p:cNvPicPr>
          <p:nvPr/>
        </p:nvPicPr>
        <p:blipFill>
          <a:blip r:embed="rId2"/>
          <a:stretch>
            <a:fillRect/>
          </a:stretch>
        </p:blipFill>
        <p:spPr>
          <a:xfrm>
            <a:off x="248180" y="893251"/>
            <a:ext cx="4692660" cy="2731376"/>
          </a:xfrm>
          <a:prstGeom prst="rect">
            <a:avLst/>
          </a:prstGeom>
        </p:spPr>
      </p:pic>
      <p:sp>
        <p:nvSpPr>
          <p:cNvPr id="6" name="Text Placeholder 2">
            <a:extLst>
              <a:ext uri="{FF2B5EF4-FFF2-40B4-BE49-F238E27FC236}">
                <a16:creationId xmlns:a16="http://schemas.microsoft.com/office/drawing/2014/main" id="{C111CE66-5BFE-212B-A361-03CE74F7B9BB}"/>
              </a:ext>
            </a:extLst>
          </p:cNvPr>
          <p:cNvSpPr txBox="1">
            <a:spLocks/>
          </p:cNvSpPr>
          <p:nvPr/>
        </p:nvSpPr>
        <p:spPr>
          <a:xfrm>
            <a:off x="4783520" y="1834650"/>
            <a:ext cx="4360480" cy="3308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None/>
            </a:pPr>
            <a:r>
              <a:rPr lang="en-SG" dirty="0"/>
              <a:t>We decided that </a:t>
            </a:r>
            <a:r>
              <a:rPr lang="en-US" dirty="0"/>
              <a:t>data is already evenly distributed across all classes. As shown in the bar chart, the frequency of each label is very similar, ranging from 3,365 (lowest) to 3,437 (highest) samples per class.</a:t>
            </a:r>
          </a:p>
          <a:p>
            <a:pPr marL="155575" indent="0">
              <a:buNone/>
            </a:pPr>
            <a:endParaRPr lang="en-US" dirty="0"/>
          </a:p>
          <a:p>
            <a:pPr marL="155575" indent="0">
              <a:buNone/>
            </a:pPr>
            <a:r>
              <a:rPr lang="en-US" dirty="0"/>
              <a:t>This indicates that there is no significant class imbalance that would negatively impact model performance or introduce bias during training.</a:t>
            </a:r>
          </a:p>
          <a:p>
            <a:pPr marL="155575" indent="0">
              <a:buNone/>
            </a:pPr>
            <a:endParaRPr lang="en-US" dirty="0"/>
          </a:p>
          <a:p>
            <a:pPr marL="155575" indent="0">
              <a:buNone/>
            </a:pPr>
            <a:r>
              <a:rPr lang="en-SG" dirty="0"/>
              <a:t>We did not do data augmentation.</a:t>
            </a:r>
            <a:endParaRPr lang="en-US" dirty="0"/>
          </a:p>
        </p:txBody>
      </p:sp>
    </p:spTree>
    <p:extLst>
      <p:ext uri="{BB962C8B-B14F-4D97-AF65-F5344CB8AC3E}">
        <p14:creationId xmlns:p14="http://schemas.microsoft.com/office/powerpoint/2010/main" val="2619675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7DA5-67BB-6C5E-00BF-6C88C70EC83B}"/>
              </a:ext>
            </a:extLst>
          </p:cNvPr>
          <p:cNvSpPr>
            <a:spLocks noGrp="1"/>
          </p:cNvSpPr>
          <p:nvPr>
            <p:ph type="title"/>
          </p:nvPr>
        </p:nvSpPr>
        <p:spPr>
          <a:xfrm>
            <a:off x="0" y="0"/>
            <a:ext cx="5735700" cy="941400"/>
          </a:xfrm>
        </p:spPr>
        <p:txBody>
          <a:bodyPr/>
          <a:lstStyle/>
          <a:p>
            <a:r>
              <a:rPr lang="en-SG" dirty="0"/>
              <a:t>Other Things We Tried</a:t>
            </a:r>
          </a:p>
        </p:txBody>
      </p:sp>
      <p:sp>
        <p:nvSpPr>
          <p:cNvPr id="3" name="Text Placeholder 2">
            <a:extLst>
              <a:ext uri="{FF2B5EF4-FFF2-40B4-BE49-F238E27FC236}">
                <a16:creationId xmlns:a16="http://schemas.microsoft.com/office/drawing/2014/main" id="{92C60263-8E5A-F87B-E839-2ABC0F167BE5}"/>
              </a:ext>
            </a:extLst>
          </p:cNvPr>
          <p:cNvSpPr>
            <a:spLocks noGrp="1"/>
          </p:cNvSpPr>
          <p:nvPr>
            <p:ph type="body" idx="1"/>
          </p:nvPr>
        </p:nvSpPr>
        <p:spPr>
          <a:xfrm>
            <a:off x="0" y="564166"/>
            <a:ext cx="9144000" cy="4579333"/>
          </a:xfrm>
        </p:spPr>
        <p:txBody>
          <a:bodyPr/>
          <a:lstStyle/>
          <a:p>
            <a:pPr marL="155575" indent="0">
              <a:buNone/>
            </a:pPr>
            <a:r>
              <a:rPr lang="en-US" dirty="0"/>
              <a:t>1. Use Spectral Normalization in Discriminator </a:t>
            </a:r>
            <a:r>
              <a:rPr lang="en-US" dirty="0">
                <a:sym typeface="Wingdings" panose="05000000000000000000" pitchFamily="2" charset="2"/>
              </a:rPr>
              <a:t> </a:t>
            </a:r>
            <a:r>
              <a:rPr lang="en-US" dirty="0"/>
              <a:t>(Helps control discriminator strength and prevents it from overpowering the generator.)</a:t>
            </a:r>
          </a:p>
          <a:p>
            <a:pPr marL="155575" indent="0">
              <a:buNone/>
            </a:pPr>
            <a:endParaRPr lang="en-US" dirty="0"/>
          </a:p>
          <a:p>
            <a:pPr marL="155575" indent="0">
              <a:buNone/>
            </a:pPr>
            <a:r>
              <a:rPr lang="en-US" dirty="0"/>
              <a:t>However, when trying to install the add-on, it was not compatible with our current version of TensorFlow or Python (2.19 &amp; 3.12)</a:t>
            </a:r>
          </a:p>
          <a:p>
            <a:pPr marL="155575" indent="0">
              <a:buNone/>
            </a:pPr>
            <a:endParaRPr lang="en-US" dirty="0"/>
          </a:p>
          <a:p>
            <a:pPr marL="155575" indent="0">
              <a:buNone/>
            </a:pPr>
            <a:endParaRPr lang="en-US" dirty="0"/>
          </a:p>
          <a:p>
            <a:pPr marL="155575" indent="0">
              <a:buNone/>
            </a:pPr>
            <a:r>
              <a:rPr lang="en-US" b="1" dirty="0"/>
              <a:t>Why did we not use </a:t>
            </a:r>
            <a:r>
              <a:rPr lang="en-SG" b="1" dirty="0"/>
              <a:t>Fréchet Inception Distance (FID) or Inception Score (IS)?</a:t>
            </a:r>
          </a:p>
          <a:p>
            <a:pPr marL="155575" indent="0">
              <a:buNone/>
            </a:pPr>
            <a:endParaRPr lang="en-SG" b="1" dirty="0"/>
          </a:p>
          <a:p>
            <a:pPr marL="155575" indent="0">
              <a:buNone/>
            </a:pPr>
            <a:r>
              <a:rPr lang="en-US" dirty="0"/>
              <a:t>Fréchet Inception Distance (FID):</a:t>
            </a:r>
          </a:p>
          <a:p>
            <a:pPr marL="155575" indent="0">
              <a:buNone/>
            </a:pPr>
            <a:endParaRPr lang="en-US" dirty="0"/>
          </a:p>
          <a:p>
            <a:pPr marL="155575" indent="0">
              <a:buNone/>
            </a:pPr>
            <a:r>
              <a:rPr lang="en-US" dirty="0"/>
              <a:t>FID compares real vs. generated image distributions using an embedding model like InceptionV3. However, FID assumes 3-channel RGB images and real labels.</a:t>
            </a:r>
          </a:p>
          <a:p>
            <a:pPr marL="155575" indent="0">
              <a:buNone/>
            </a:pPr>
            <a:r>
              <a:rPr lang="en-US" dirty="0"/>
              <a:t>We are using black &amp; white images that only has 1-channel, thus this method is unsuitable for us.</a:t>
            </a:r>
          </a:p>
          <a:p>
            <a:pPr marL="155575" indent="0">
              <a:buNone/>
            </a:pPr>
            <a:endParaRPr lang="en-US" dirty="0"/>
          </a:p>
          <a:p>
            <a:pPr marL="155575" indent="0">
              <a:buNone/>
            </a:pPr>
            <a:r>
              <a:rPr lang="en-US" dirty="0"/>
              <a:t>Inception Score (IS):</a:t>
            </a:r>
          </a:p>
          <a:p>
            <a:pPr marL="155575" indent="0">
              <a:buNone/>
            </a:pPr>
            <a:endParaRPr lang="en-US" dirty="0"/>
          </a:p>
          <a:p>
            <a:r>
              <a:rPr lang="en-US" dirty="0"/>
              <a:t>Evaluates whether generated images look like something "classifiable"</a:t>
            </a:r>
          </a:p>
          <a:p>
            <a:r>
              <a:rPr lang="en-US" dirty="0"/>
              <a:t>Whether the generated images are </a:t>
            </a:r>
            <a:r>
              <a:rPr lang="en-US" dirty="0" err="1"/>
              <a:t>diverseBut</a:t>
            </a:r>
            <a:r>
              <a:rPr lang="en-US" dirty="0"/>
              <a:t> again, this assumes an ImageNet-trained classifier, which isn’t ideal for handwritten letters unless adapted.</a:t>
            </a:r>
          </a:p>
          <a:p>
            <a:endParaRPr lang="en-SG" dirty="0"/>
          </a:p>
        </p:txBody>
      </p:sp>
    </p:spTree>
    <p:extLst>
      <p:ext uri="{BB962C8B-B14F-4D97-AF65-F5344CB8AC3E}">
        <p14:creationId xmlns:p14="http://schemas.microsoft.com/office/powerpoint/2010/main" val="3348778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96FFC-FB1B-D9A1-089F-CED2B3C22402}"/>
              </a:ext>
            </a:extLst>
          </p:cNvPr>
          <p:cNvSpPr>
            <a:spLocks noGrp="1"/>
          </p:cNvSpPr>
          <p:nvPr>
            <p:ph type="title"/>
          </p:nvPr>
        </p:nvSpPr>
        <p:spPr>
          <a:xfrm>
            <a:off x="0" y="0"/>
            <a:ext cx="5735700" cy="941400"/>
          </a:xfrm>
        </p:spPr>
        <p:txBody>
          <a:bodyPr/>
          <a:lstStyle/>
          <a:p>
            <a:r>
              <a:rPr lang="en-SG" dirty="0"/>
              <a:t>Another Option For:</a:t>
            </a:r>
          </a:p>
        </p:txBody>
      </p:sp>
      <p:sp>
        <p:nvSpPr>
          <p:cNvPr id="3" name="Text Placeholder 2">
            <a:extLst>
              <a:ext uri="{FF2B5EF4-FFF2-40B4-BE49-F238E27FC236}">
                <a16:creationId xmlns:a16="http://schemas.microsoft.com/office/drawing/2014/main" id="{22737B83-9883-CBB0-3144-615EF13DCFB5}"/>
              </a:ext>
            </a:extLst>
          </p:cNvPr>
          <p:cNvSpPr>
            <a:spLocks noGrp="1"/>
          </p:cNvSpPr>
          <p:nvPr>
            <p:ph type="body" idx="1"/>
          </p:nvPr>
        </p:nvSpPr>
        <p:spPr>
          <a:xfrm>
            <a:off x="0" y="556283"/>
            <a:ext cx="5584934" cy="2171151"/>
          </a:xfrm>
        </p:spPr>
        <p:txBody>
          <a:bodyPr/>
          <a:lstStyle/>
          <a:p>
            <a:pPr marL="155575" indent="0">
              <a:buNone/>
            </a:pPr>
            <a:r>
              <a:rPr lang="en-US" b="1" dirty="0"/>
              <a:t>"If you are asked to generate images of a specific class, propose a way of doing it. (For example, you may consider a conditional GAN architecture.)“</a:t>
            </a:r>
          </a:p>
          <a:p>
            <a:pPr marL="155575" indent="0">
              <a:buNone/>
            </a:pPr>
            <a:endParaRPr lang="en-US" b="1" dirty="0"/>
          </a:p>
          <a:p>
            <a:pPr marL="155575" indent="0">
              <a:buNone/>
            </a:pPr>
            <a:r>
              <a:rPr lang="en-US" dirty="0"/>
              <a:t>Alternate Option:</a:t>
            </a:r>
            <a:r>
              <a:rPr lang="en-US" b="1" dirty="0"/>
              <a:t> Train Separate DCGANs for Each Class</a:t>
            </a:r>
          </a:p>
          <a:p>
            <a:pPr marL="155575" indent="0">
              <a:buNone/>
            </a:pPr>
            <a:endParaRPr lang="en-US" b="1" dirty="0"/>
          </a:p>
          <a:p>
            <a:pPr marL="155575" indent="0">
              <a:buNone/>
            </a:pPr>
            <a:r>
              <a:rPr lang="en-US" dirty="0"/>
              <a:t>we didn’t pick the brute-force DCGAN method because it's inefficient, repetitive, and hard to scale, especially when dealing with many classes. Conditional GANs solve this by incorporating class labels directly into the model, offering flexibility, control, and better performance with less overhead.</a:t>
            </a:r>
            <a:endParaRPr lang="en-SG" dirty="0"/>
          </a:p>
        </p:txBody>
      </p:sp>
    </p:spTree>
    <p:extLst>
      <p:ext uri="{BB962C8B-B14F-4D97-AF65-F5344CB8AC3E}">
        <p14:creationId xmlns:p14="http://schemas.microsoft.com/office/powerpoint/2010/main" val="858872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A6DC-6F32-8E95-8DBF-ADE1A4ADF562}"/>
              </a:ext>
            </a:extLst>
          </p:cNvPr>
          <p:cNvSpPr>
            <a:spLocks noGrp="1"/>
          </p:cNvSpPr>
          <p:nvPr>
            <p:ph type="title"/>
          </p:nvPr>
        </p:nvSpPr>
        <p:spPr>
          <a:xfrm>
            <a:off x="0" y="0"/>
            <a:ext cx="5735700" cy="941400"/>
          </a:xfrm>
        </p:spPr>
        <p:txBody>
          <a:bodyPr/>
          <a:lstStyle/>
          <a:p>
            <a:r>
              <a:rPr lang="en-SG" dirty="0"/>
              <a:t>1) Exploratory Data Analysis</a:t>
            </a:r>
          </a:p>
        </p:txBody>
      </p:sp>
      <p:sp>
        <p:nvSpPr>
          <p:cNvPr id="3" name="Text Placeholder 2">
            <a:extLst>
              <a:ext uri="{FF2B5EF4-FFF2-40B4-BE49-F238E27FC236}">
                <a16:creationId xmlns:a16="http://schemas.microsoft.com/office/drawing/2014/main" id="{123E69B9-E2BE-4B2A-42EB-46A343018CCB}"/>
              </a:ext>
            </a:extLst>
          </p:cNvPr>
          <p:cNvSpPr>
            <a:spLocks noGrp="1"/>
          </p:cNvSpPr>
          <p:nvPr>
            <p:ph type="body" idx="1"/>
          </p:nvPr>
        </p:nvSpPr>
        <p:spPr>
          <a:xfrm>
            <a:off x="0" y="540518"/>
            <a:ext cx="2644666" cy="400882"/>
          </a:xfrm>
        </p:spPr>
        <p:txBody>
          <a:bodyPr/>
          <a:lstStyle/>
          <a:p>
            <a:pPr marL="155575" indent="0">
              <a:buNone/>
            </a:pPr>
            <a:r>
              <a:rPr lang="en-SG" dirty="0"/>
              <a:t>Print out the row as an image</a:t>
            </a:r>
          </a:p>
        </p:txBody>
      </p:sp>
      <p:pic>
        <p:nvPicPr>
          <p:cNvPr id="5" name="Picture 4">
            <a:extLst>
              <a:ext uri="{FF2B5EF4-FFF2-40B4-BE49-F238E27FC236}">
                <a16:creationId xmlns:a16="http://schemas.microsoft.com/office/drawing/2014/main" id="{6B3E41CA-52DC-06CB-83CA-C339876DBC35}"/>
              </a:ext>
            </a:extLst>
          </p:cNvPr>
          <p:cNvPicPr>
            <a:picLocks noChangeAspect="1"/>
          </p:cNvPicPr>
          <p:nvPr/>
        </p:nvPicPr>
        <p:blipFill>
          <a:blip r:embed="rId2"/>
          <a:stretch>
            <a:fillRect/>
          </a:stretch>
        </p:blipFill>
        <p:spPr>
          <a:xfrm>
            <a:off x="402183" y="941400"/>
            <a:ext cx="1840300" cy="1962349"/>
          </a:xfrm>
          <a:prstGeom prst="rect">
            <a:avLst/>
          </a:prstGeom>
        </p:spPr>
      </p:pic>
      <p:sp>
        <p:nvSpPr>
          <p:cNvPr id="6" name="Text Placeholder 2">
            <a:extLst>
              <a:ext uri="{FF2B5EF4-FFF2-40B4-BE49-F238E27FC236}">
                <a16:creationId xmlns:a16="http://schemas.microsoft.com/office/drawing/2014/main" id="{79B911C6-476C-7FF5-F7A1-665C1E6FCF02}"/>
              </a:ext>
            </a:extLst>
          </p:cNvPr>
          <p:cNvSpPr txBox="1">
            <a:spLocks/>
          </p:cNvSpPr>
          <p:nvPr/>
        </p:nvSpPr>
        <p:spPr>
          <a:xfrm>
            <a:off x="0" y="2970204"/>
            <a:ext cx="2644666" cy="679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Conclusion:</a:t>
            </a:r>
          </a:p>
          <a:p>
            <a:pPr marL="155575" indent="0">
              <a:buFont typeface="Montserrat"/>
              <a:buNone/>
            </a:pPr>
            <a:endParaRPr lang="en-SG" dirty="0"/>
          </a:p>
          <a:p>
            <a:pPr marL="155575" indent="0">
              <a:buFont typeface="Montserrat"/>
              <a:buNone/>
            </a:pPr>
            <a:r>
              <a:rPr lang="en-SG" dirty="0"/>
              <a:t>Row not useful, drop row</a:t>
            </a:r>
          </a:p>
        </p:txBody>
      </p:sp>
      <p:sp>
        <p:nvSpPr>
          <p:cNvPr id="7" name="Text Placeholder 2">
            <a:extLst>
              <a:ext uri="{FF2B5EF4-FFF2-40B4-BE49-F238E27FC236}">
                <a16:creationId xmlns:a16="http://schemas.microsoft.com/office/drawing/2014/main" id="{DC7D5A85-3E57-E3D8-6C3D-E7D09301FBE0}"/>
              </a:ext>
            </a:extLst>
          </p:cNvPr>
          <p:cNvSpPr txBox="1">
            <a:spLocks/>
          </p:cNvSpPr>
          <p:nvPr/>
        </p:nvSpPr>
        <p:spPr>
          <a:xfrm>
            <a:off x="2726121" y="540518"/>
            <a:ext cx="2644666" cy="679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4. Print count of ‘24’ (labels)</a:t>
            </a:r>
          </a:p>
        </p:txBody>
      </p:sp>
      <p:pic>
        <p:nvPicPr>
          <p:cNvPr id="9" name="Picture 8">
            <a:extLst>
              <a:ext uri="{FF2B5EF4-FFF2-40B4-BE49-F238E27FC236}">
                <a16:creationId xmlns:a16="http://schemas.microsoft.com/office/drawing/2014/main" id="{2DC16B08-10BA-481C-18AD-F3DF29D3BC39}"/>
              </a:ext>
            </a:extLst>
          </p:cNvPr>
          <p:cNvPicPr>
            <a:picLocks noChangeAspect="1"/>
          </p:cNvPicPr>
          <p:nvPr/>
        </p:nvPicPr>
        <p:blipFill>
          <a:blip r:embed="rId3"/>
          <a:stretch>
            <a:fillRect/>
          </a:stretch>
        </p:blipFill>
        <p:spPr>
          <a:xfrm>
            <a:off x="2975742" y="941400"/>
            <a:ext cx="3913790" cy="1799839"/>
          </a:xfrm>
          <a:prstGeom prst="rect">
            <a:avLst/>
          </a:prstGeom>
        </p:spPr>
      </p:pic>
      <p:sp>
        <p:nvSpPr>
          <p:cNvPr id="10" name="Text Placeholder 2">
            <a:extLst>
              <a:ext uri="{FF2B5EF4-FFF2-40B4-BE49-F238E27FC236}">
                <a16:creationId xmlns:a16="http://schemas.microsoft.com/office/drawing/2014/main" id="{A0493133-C041-5C23-2FC4-B4682F9444E3}"/>
              </a:ext>
            </a:extLst>
          </p:cNvPr>
          <p:cNvSpPr txBox="1">
            <a:spLocks/>
          </p:cNvSpPr>
          <p:nvPr/>
        </p:nvSpPr>
        <p:spPr>
          <a:xfrm>
            <a:off x="2726120" y="2756363"/>
            <a:ext cx="4163412" cy="1452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We have 18 labels, our task says we only need 16.</a:t>
            </a:r>
          </a:p>
          <a:p>
            <a:pPr marL="155575" indent="0">
              <a:buFont typeface="Montserrat"/>
              <a:buNone/>
            </a:pPr>
            <a:r>
              <a:rPr lang="en-SG" dirty="0"/>
              <a:t>Concluded that 1-26 would be the number of order of the alphabet.</a:t>
            </a:r>
          </a:p>
          <a:p>
            <a:pPr marL="155575" indent="0">
              <a:buFont typeface="Montserrat"/>
              <a:buNone/>
            </a:pPr>
            <a:endParaRPr lang="en-SG" dirty="0"/>
          </a:p>
          <a:p>
            <a:pPr marL="155575" indent="0">
              <a:buFont typeface="Montserrat"/>
              <a:buNone/>
            </a:pPr>
            <a:r>
              <a:rPr lang="en-SG" dirty="0"/>
              <a:t>Further analyse -2 and -1</a:t>
            </a:r>
          </a:p>
        </p:txBody>
      </p:sp>
    </p:spTree>
    <p:extLst>
      <p:ext uri="{BB962C8B-B14F-4D97-AF65-F5344CB8AC3E}">
        <p14:creationId xmlns:p14="http://schemas.microsoft.com/office/powerpoint/2010/main" val="3507460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2B0B-26C1-F885-0B90-D89178820F59}"/>
              </a:ext>
            </a:extLst>
          </p:cNvPr>
          <p:cNvSpPr>
            <a:spLocks noGrp="1"/>
          </p:cNvSpPr>
          <p:nvPr>
            <p:ph type="title"/>
          </p:nvPr>
        </p:nvSpPr>
        <p:spPr>
          <a:xfrm>
            <a:off x="0" y="0"/>
            <a:ext cx="5735700" cy="941400"/>
          </a:xfrm>
        </p:spPr>
        <p:txBody>
          <a:bodyPr/>
          <a:lstStyle/>
          <a:p>
            <a:r>
              <a:rPr lang="en-SG" dirty="0"/>
              <a:t>1) Exploratory Data Analysis</a:t>
            </a:r>
          </a:p>
        </p:txBody>
      </p:sp>
      <p:sp>
        <p:nvSpPr>
          <p:cNvPr id="3" name="Text Placeholder 2">
            <a:extLst>
              <a:ext uri="{FF2B5EF4-FFF2-40B4-BE49-F238E27FC236}">
                <a16:creationId xmlns:a16="http://schemas.microsoft.com/office/drawing/2014/main" id="{34192EB0-CBA8-09BF-8DEF-9BAB09C3E06A}"/>
              </a:ext>
            </a:extLst>
          </p:cNvPr>
          <p:cNvSpPr>
            <a:spLocks noGrp="1"/>
          </p:cNvSpPr>
          <p:nvPr>
            <p:ph type="body" idx="1"/>
          </p:nvPr>
        </p:nvSpPr>
        <p:spPr>
          <a:xfrm>
            <a:off x="0" y="470700"/>
            <a:ext cx="1887921" cy="384579"/>
          </a:xfrm>
        </p:spPr>
        <p:txBody>
          <a:bodyPr/>
          <a:lstStyle/>
          <a:p>
            <a:pPr marL="155575" indent="0">
              <a:buNone/>
            </a:pPr>
            <a:r>
              <a:rPr lang="en-SG" dirty="0"/>
              <a:t>Images of -2:</a:t>
            </a:r>
          </a:p>
        </p:txBody>
      </p:sp>
      <p:pic>
        <p:nvPicPr>
          <p:cNvPr id="5" name="Picture 4">
            <a:extLst>
              <a:ext uri="{FF2B5EF4-FFF2-40B4-BE49-F238E27FC236}">
                <a16:creationId xmlns:a16="http://schemas.microsoft.com/office/drawing/2014/main" id="{41B232ED-1409-96D2-2E1C-499388826319}"/>
              </a:ext>
            </a:extLst>
          </p:cNvPr>
          <p:cNvPicPr>
            <a:picLocks noChangeAspect="1"/>
          </p:cNvPicPr>
          <p:nvPr/>
        </p:nvPicPr>
        <p:blipFill>
          <a:blip r:embed="rId2"/>
          <a:stretch>
            <a:fillRect/>
          </a:stretch>
        </p:blipFill>
        <p:spPr>
          <a:xfrm>
            <a:off x="249510" y="823748"/>
            <a:ext cx="3276822" cy="1650327"/>
          </a:xfrm>
          <a:prstGeom prst="rect">
            <a:avLst/>
          </a:prstGeom>
        </p:spPr>
      </p:pic>
      <p:sp>
        <p:nvSpPr>
          <p:cNvPr id="6" name="Text Placeholder 2">
            <a:extLst>
              <a:ext uri="{FF2B5EF4-FFF2-40B4-BE49-F238E27FC236}">
                <a16:creationId xmlns:a16="http://schemas.microsoft.com/office/drawing/2014/main" id="{94848D24-3EF1-A1BB-1D48-1BE9147FCCD2}"/>
              </a:ext>
            </a:extLst>
          </p:cNvPr>
          <p:cNvSpPr txBox="1">
            <a:spLocks/>
          </p:cNvSpPr>
          <p:nvPr/>
        </p:nvSpPr>
        <p:spPr>
          <a:xfrm>
            <a:off x="-1" y="2481957"/>
            <a:ext cx="1887921" cy="384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Images of -1:</a:t>
            </a:r>
          </a:p>
        </p:txBody>
      </p:sp>
      <p:pic>
        <p:nvPicPr>
          <p:cNvPr id="10" name="Picture 9">
            <a:extLst>
              <a:ext uri="{FF2B5EF4-FFF2-40B4-BE49-F238E27FC236}">
                <a16:creationId xmlns:a16="http://schemas.microsoft.com/office/drawing/2014/main" id="{02FA2A94-BE3B-FC40-AFFA-37B692222227}"/>
              </a:ext>
            </a:extLst>
          </p:cNvPr>
          <p:cNvPicPr>
            <a:picLocks noChangeAspect="1"/>
          </p:cNvPicPr>
          <p:nvPr/>
        </p:nvPicPr>
        <p:blipFill>
          <a:blip r:embed="rId3"/>
          <a:stretch>
            <a:fillRect/>
          </a:stretch>
        </p:blipFill>
        <p:spPr>
          <a:xfrm>
            <a:off x="271129" y="2827123"/>
            <a:ext cx="3255203" cy="1651493"/>
          </a:xfrm>
          <a:prstGeom prst="rect">
            <a:avLst/>
          </a:prstGeom>
        </p:spPr>
      </p:pic>
      <p:sp>
        <p:nvSpPr>
          <p:cNvPr id="11" name="Text Placeholder 2">
            <a:extLst>
              <a:ext uri="{FF2B5EF4-FFF2-40B4-BE49-F238E27FC236}">
                <a16:creationId xmlns:a16="http://schemas.microsoft.com/office/drawing/2014/main" id="{A1A14ABC-56CC-9A00-D51D-A59E214EC32A}"/>
              </a:ext>
            </a:extLst>
          </p:cNvPr>
          <p:cNvSpPr txBox="1">
            <a:spLocks/>
          </p:cNvSpPr>
          <p:nvPr/>
        </p:nvSpPr>
        <p:spPr>
          <a:xfrm>
            <a:off x="3628039" y="445101"/>
            <a:ext cx="3836933" cy="1245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Labels -1 and -2 and just blank images with no real use. Essentially noise.</a:t>
            </a:r>
          </a:p>
          <a:p>
            <a:pPr marL="155575" indent="0">
              <a:buFont typeface="Montserrat"/>
              <a:buNone/>
            </a:pPr>
            <a:endParaRPr lang="en-SG" dirty="0"/>
          </a:p>
          <a:p>
            <a:pPr marL="155575" indent="0">
              <a:buFont typeface="Montserrat"/>
              <a:buNone/>
            </a:pPr>
            <a:r>
              <a:rPr lang="en-SG" dirty="0"/>
              <a:t>Remove them</a:t>
            </a:r>
          </a:p>
        </p:txBody>
      </p:sp>
      <p:sp>
        <p:nvSpPr>
          <p:cNvPr id="12" name="Text Placeholder 2">
            <a:extLst>
              <a:ext uri="{FF2B5EF4-FFF2-40B4-BE49-F238E27FC236}">
                <a16:creationId xmlns:a16="http://schemas.microsoft.com/office/drawing/2014/main" id="{B76D1B59-B7D2-8B18-2E86-F209A6F2CF28}"/>
              </a:ext>
            </a:extLst>
          </p:cNvPr>
          <p:cNvSpPr txBox="1">
            <a:spLocks/>
          </p:cNvSpPr>
          <p:nvPr/>
        </p:nvSpPr>
        <p:spPr>
          <a:xfrm>
            <a:off x="3628039" y="1846081"/>
            <a:ext cx="1989631" cy="384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5. Analyse other labels</a:t>
            </a:r>
          </a:p>
        </p:txBody>
      </p:sp>
      <p:pic>
        <p:nvPicPr>
          <p:cNvPr id="14" name="Picture 13">
            <a:extLst>
              <a:ext uri="{FF2B5EF4-FFF2-40B4-BE49-F238E27FC236}">
                <a16:creationId xmlns:a16="http://schemas.microsoft.com/office/drawing/2014/main" id="{8DE2121F-4D00-F0EB-7C75-5890ED731B2D}"/>
              </a:ext>
            </a:extLst>
          </p:cNvPr>
          <p:cNvPicPr>
            <a:picLocks noChangeAspect="1"/>
          </p:cNvPicPr>
          <p:nvPr/>
        </p:nvPicPr>
        <p:blipFill>
          <a:blip r:embed="rId4"/>
          <a:stretch>
            <a:fillRect/>
          </a:stretch>
        </p:blipFill>
        <p:spPr>
          <a:xfrm>
            <a:off x="3862552" y="2230660"/>
            <a:ext cx="1955050" cy="993767"/>
          </a:xfrm>
          <a:prstGeom prst="rect">
            <a:avLst/>
          </a:prstGeom>
        </p:spPr>
      </p:pic>
      <p:pic>
        <p:nvPicPr>
          <p:cNvPr id="16" name="Picture 15">
            <a:extLst>
              <a:ext uri="{FF2B5EF4-FFF2-40B4-BE49-F238E27FC236}">
                <a16:creationId xmlns:a16="http://schemas.microsoft.com/office/drawing/2014/main" id="{2BEDED55-ADA8-BA0A-7A5D-BE1F2120B3CF}"/>
              </a:ext>
            </a:extLst>
          </p:cNvPr>
          <p:cNvPicPr>
            <a:picLocks noChangeAspect="1"/>
          </p:cNvPicPr>
          <p:nvPr/>
        </p:nvPicPr>
        <p:blipFill>
          <a:blip r:embed="rId5"/>
          <a:stretch>
            <a:fillRect/>
          </a:stretch>
        </p:blipFill>
        <p:spPr>
          <a:xfrm>
            <a:off x="3862552" y="3323152"/>
            <a:ext cx="1964564" cy="993767"/>
          </a:xfrm>
          <a:prstGeom prst="rect">
            <a:avLst/>
          </a:prstGeom>
        </p:spPr>
      </p:pic>
      <p:pic>
        <p:nvPicPr>
          <p:cNvPr id="18" name="Picture 17">
            <a:extLst>
              <a:ext uri="{FF2B5EF4-FFF2-40B4-BE49-F238E27FC236}">
                <a16:creationId xmlns:a16="http://schemas.microsoft.com/office/drawing/2014/main" id="{C50F71CE-4146-FEA4-23B7-C23416332E5B}"/>
              </a:ext>
            </a:extLst>
          </p:cNvPr>
          <p:cNvPicPr>
            <a:picLocks noChangeAspect="1"/>
          </p:cNvPicPr>
          <p:nvPr/>
        </p:nvPicPr>
        <p:blipFill>
          <a:blip r:embed="rId6"/>
          <a:stretch>
            <a:fillRect/>
          </a:stretch>
        </p:blipFill>
        <p:spPr>
          <a:xfrm>
            <a:off x="5906594" y="2230660"/>
            <a:ext cx="1955051" cy="984118"/>
          </a:xfrm>
          <a:prstGeom prst="rect">
            <a:avLst/>
          </a:prstGeom>
        </p:spPr>
      </p:pic>
      <p:pic>
        <p:nvPicPr>
          <p:cNvPr id="20" name="Picture 19">
            <a:extLst>
              <a:ext uri="{FF2B5EF4-FFF2-40B4-BE49-F238E27FC236}">
                <a16:creationId xmlns:a16="http://schemas.microsoft.com/office/drawing/2014/main" id="{D43D12A2-B103-4A10-A218-E2BA7AE50AE3}"/>
              </a:ext>
            </a:extLst>
          </p:cNvPr>
          <p:cNvPicPr>
            <a:picLocks noChangeAspect="1"/>
          </p:cNvPicPr>
          <p:nvPr/>
        </p:nvPicPr>
        <p:blipFill>
          <a:blip r:embed="rId7"/>
          <a:stretch>
            <a:fillRect/>
          </a:stretch>
        </p:blipFill>
        <p:spPr>
          <a:xfrm>
            <a:off x="5906595" y="3323152"/>
            <a:ext cx="1953852" cy="984118"/>
          </a:xfrm>
          <a:prstGeom prst="rect">
            <a:avLst/>
          </a:prstGeom>
        </p:spPr>
      </p:pic>
    </p:spTree>
    <p:extLst>
      <p:ext uri="{BB962C8B-B14F-4D97-AF65-F5344CB8AC3E}">
        <p14:creationId xmlns:p14="http://schemas.microsoft.com/office/powerpoint/2010/main" val="895842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E867-996D-4C86-9BF6-EE16E0EEC551}"/>
              </a:ext>
            </a:extLst>
          </p:cNvPr>
          <p:cNvSpPr>
            <a:spLocks noGrp="1"/>
          </p:cNvSpPr>
          <p:nvPr>
            <p:ph type="title"/>
          </p:nvPr>
        </p:nvSpPr>
        <p:spPr>
          <a:xfrm>
            <a:off x="0" y="0"/>
            <a:ext cx="5735700" cy="941400"/>
          </a:xfrm>
        </p:spPr>
        <p:txBody>
          <a:bodyPr/>
          <a:lstStyle/>
          <a:p>
            <a:r>
              <a:rPr lang="en-SG" dirty="0"/>
              <a:t>1) Exploratory Data Analysis</a:t>
            </a:r>
          </a:p>
        </p:txBody>
      </p:sp>
      <p:sp>
        <p:nvSpPr>
          <p:cNvPr id="3" name="Text Placeholder 2">
            <a:extLst>
              <a:ext uri="{FF2B5EF4-FFF2-40B4-BE49-F238E27FC236}">
                <a16:creationId xmlns:a16="http://schemas.microsoft.com/office/drawing/2014/main" id="{D9C7A1E1-6D86-E526-E806-2E77C18A1B7A}"/>
              </a:ext>
            </a:extLst>
          </p:cNvPr>
          <p:cNvSpPr>
            <a:spLocks noGrp="1"/>
          </p:cNvSpPr>
          <p:nvPr>
            <p:ph type="body" idx="1"/>
          </p:nvPr>
        </p:nvSpPr>
        <p:spPr>
          <a:xfrm>
            <a:off x="0" y="556284"/>
            <a:ext cx="3157045" cy="1926786"/>
          </a:xfrm>
        </p:spPr>
        <p:txBody>
          <a:bodyPr/>
          <a:lstStyle/>
          <a:p>
            <a:pPr marL="155575" indent="0">
              <a:buNone/>
            </a:pPr>
            <a:r>
              <a:rPr lang="en-SG" dirty="0"/>
              <a:t>Observations of letters:</a:t>
            </a:r>
          </a:p>
          <a:p>
            <a:pPr marL="155575" indent="0">
              <a:buNone/>
            </a:pPr>
            <a:endParaRPr lang="en-SG" dirty="0"/>
          </a:p>
          <a:p>
            <a:pPr marL="155575" indent="0">
              <a:buNone/>
            </a:pPr>
            <a:r>
              <a:rPr lang="en-SG" dirty="0"/>
              <a:t>We can see that the letters are in the wrong orientation.</a:t>
            </a:r>
          </a:p>
          <a:p>
            <a:pPr marL="155575" indent="0">
              <a:buNone/>
            </a:pPr>
            <a:endParaRPr lang="en-SG" dirty="0"/>
          </a:p>
          <a:p>
            <a:pPr marL="155575" indent="0">
              <a:buNone/>
            </a:pPr>
            <a:r>
              <a:rPr lang="en-SG" dirty="0"/>
              <a:t>After examining each class and figuring out fixes for them, we realised that we can apply the same fix for all the classes </a:t>
            </a:r>
            <a:r>
              <a:rPr lang="en-SG" dirty="0">
                <a:sym typeface="Wingdings" panose="05000000000000000000" pitchFamily="2" charset="2"/>
              </a:rPr>
              <a:t> rotate 90 clockwise then flip image horizontally.</a:t>
            </a:r>
            <a:endParaRPr lang="en-SG" dirty="0"/>
          </a:p>
        </p:txBody>
      </p:sp>
      <p:pic>
        <p:nvPicPr>
          <p:cNvPr id="5" name="Picture 4">
            <a:extLst>
              <a:ext uri="{FF2B5EF4-FFF2-40B4-BE49-F238E27FC236}">
                <a16:creationId xmlns:a16="http://schemas.microsoft.com/office/drawing/2014/main" id="{ECBE0778-94D5-652A-4D23-D6E082AFDE87}"/>
              </a:ext>
            </a:extLst>
          </p:cNvPr>
          <p:cNvPicPr>
            <a:picLocks noChangeAspect="1"/>
          </p:cNvPicPr>
          <p:nvPr/>
        </p:nvPicPr>
        <p:blipFill>
          <a:blip r:embed="rId2"/>
          <a:stretch>
            <a:fillRect/>
          </a:stretch>
        </p:blipFill>
        <p:spPr>
          <a:xfrm>
            <a:off x="258524" y="2867649"/>
            <a:ext cx="2076615" cy="1829864"/>
          </a:xfrm>
          <a:prstGeom prst="rect">
            <a:avLst/>
          </a:prstGeom>
        </p:spPr>
      </p:pic>
      <p:sp>
        <p:nvSpPr>
          <p:cNvPr id="6" name="Text Placeholder 2">
            <a:extLst>
              <a:ext uri="{FF2B5EF4-FFF2-40B4-BE49-F238E27FC236}">
                <a16:creationId xmlns:a16="http://schemas.microsoft.com/office/drawing/2014/main" id="{179B5E6E-3A17-6E92-DBEA-768B8EC1F928}"/>
              </a:ext>
            </a:extLst>
          </p:cNvPr>
          <p:cNvSpPr txBox="1">
            <a:spLocks/>
          </p:cNvSpPr>
          <p:nvPr/>
        </p:nvSpPr>
        <p:spPr>
          <a:xfrm>
            <a:off x="0" y="2483070"/>
            <a:ext cx="3220107" cy="384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6. Analyse pixel values (again)</a:t>
            </a:r>
          </a:p>
        </p:txBody>
      </p:sp>
      <p:sp>
        <p:nvSpPr>
          <p:cNvPr id="7" name="Text Placeholder 2">
            <a:extLst>
              <a:ext uri="{FF2B5EF4-FFF2-40B4-BE49-F238E27FC236}">
                <a16:creationId xmlns:a16="http://schemas.microsoft.com/office/drawing/2014/main" id="{B1A977FB-1C4B-6F44-E45A-86E45730BB09}"/>
              </a:ext>
            </a:extLst>
          </p:cNvPr>
          <p:cNvSpPr txBox="1">
            <a:spLocks/>
          </p:cNvSpPr>
          <p:nvPr/>
        </p:nvSpPr>
        <p:spPr>
          <a:xfrm>
            <a:off x="2198897" y="3921219"/>
            <a:ext cx="1566041" cy="1931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All pixel values fall under 0-255.</a:t>
            </a:r>
          </a:p>
          <a:p>
            <a:pPr marL="155575" indent="0">
              <a:buFont typeface="Montserrat"/>
              <a:buNone/>
            </a:pPr>
            <a:endParaRPr lang="en-SG" dirty="0"/>
          </a:p>
          <a:p>
            <a:pPr marL="155575" indent="0">
              <a:buFont typeface="Montserrat"/>
              <a:buNone/>
            </a:pPr>
            <a:endParaRPr lang="en-SG" dirty="0"/>
          </a:p>
        </p:txBody>
      </p:sp>
      <p:sp>
        <p:nvSpPr>
          <p:cNvPr id="8" name="Text Placeholder 2">
            <a:extLst>
              <a:ext uri="{FF2B5EF4-FFF2-40B4-BE49-F238E27FC236}">
                <a16:creationId xmlns:a16="http://schemas.microsoft.com/office/drawing/2014/main" id="{B9E4B1D9-C55A-9F2D-2C51-26425AAED7DD}"/>
              </a:ext>
            </a:extLst>
          </p:cNvPr>
          <p:cNvSpPr txBox="1">
            <a:spLocks/>
          </p:cNvSpPr>
          <p:nvPr/>
        </p:nvSpPr>
        <p:spPr>
          <a:xfrm>
            <a:off x="3628696" y="1327387"/>
            <a:ext cx="3220107" cy="384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7. Check for duplicates</a:t>
            </a:r>
          </a:p>
        </p:txBody>
      </p:sp>
      <p:pic>
        <p:nvPicPr>
          <p:cNvPr id="10" name="Picture 9">
            <a:extLst>
              <a:ext uri="{FF2B5EF4-FFF2-40B4-BE49-F238E27FC236}">
                <a16:creationId xmlns:a16="http://schemas.microsoft.com/office/drawing/2014/main" id="{BD7F46AA-3195-7181-4721-B92586C37CA2}"/>
              </a:ext>
            </a:extLst>
          </p:cNvPr>
          <p:cNvPicPr>
            <a:picLocks noChangeAspect="1"/>
          </p:cNvPicPr>
          <p:nvPr/>
        </p:nvPicPr>
        <p:blipFill>
          <a:blip r:embed="rId3"/>
          <a:stretch>
            <a:fillRect/>
          </a:stretch>
        </p:blipFill>
        <p:spPr>
          <a:xfrm>
            <a:off x="3874376" y="1711966"/>
            <a:ext cx="3795548" cy="991534"/>
          </a:xfrm>
          <a:prstGeom prst="rect">
            <a:avLst/>
          </a:prstGeom>
        </p:spPr>
      </p:pic>
      <p:sp>
        <p:nvSpPr>
          <p:cNvPr id="11" name="Text Placeholder 2">
            <a:extLst>
              <a:ext uri="{FF2B5EF4-FFF2-40B4-BE49-F238E27FC236}">
                <a16:creationId xmlns:a16="http://schemas.microsoft.com/office/drawing/2014/main" id="{B9A0B017-C848-DA87-AA1D-041891AAD335}"/>
              </a:ext>
            </a:extLst>
          </p:cNvPr>
          <p:cNvSpPr txBox="1">
            <a:spLocks/>
          </p:cNvSpPr>
          <p:nvPr/>
        </p:nvSpPr>
        <p:spPr>
          <a:xfrm>
            <a:off x="3628696" y="2765536"/>
            <a:ext cx="3220107" cy="384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Duplicates found, drop them</a:t>
            </a:r>
          </a:p>
        </p:txBody>
      </p:sp>
    </p:spTree>
    <p:extLst>
      <p:ext uri="{BB962C8B-B14F-4D97-AF65-F5344CB8AC3E}">
        <p14:creationId xmlns:p14="http://schemas.microsoft.com/office/powerpoint/2010/main" val="407359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B287-8706-058E-8915-29BC9C93A6A0}"/>
              </a:ext>
            </a:extLst>
          </p:cNvPr>
          <p:cNvSpPr>
            <a:spLocks noGrp="1"/>
          </p:cNvSpPr>
          <p:nvPr>
            <p:ph type="title"/>
          </p:nvPr>
        </p:nvSpPr>
        <p:spPr>
          <a:xfrm>
            <a:off x="0" y="0"/>
            <a:ext cx="5735700" cy="941400"/>
          </a:xfrm>
        </p:spPr>
        <p:txBody>
          <a:bodyPr/>
          <a:lstStyle/>
          <a:p>
            <a:r>
              <a:rPr lang="en-SG" dirty="0"/>
              <a:t>2) Data Wrangling</a:t>
            </a:r>
          </a:p>
        </p:txBody>
      </p:sp>
      <p:sp>
        <p:nvSpPr>
          <p:cNvPr id="3" name="Text Placeholder 2">
            <a:extLst>
              <a:ext uri="{FF2B5EF4-FFF2-40B4-BE49-F238E27FC236}">
                <a16:creationId xmlns:a16="http://schemas.microsoft.com/office/drawing/2014/main" id="{EC3CD498-7209-1A1A-66CF-8EC511537D8D}"/>
              </a:ext>
            </a:extLst>
          </p:cNvPr>
          <p:cNvSpPr>
            <a:spLocks noGrp="1"/>
          </p:cNvSpPr>
          <p:nvPr>
            <p:ph type="body" idx="1"/>
          </p:nvPr>
        </p:nvSpPr>
        <p:spPr>
          <a:xfrm>
            <a:off x="0" y="470700"/>
            <a:ext cx="1509548" cy="356990"/>
          </a:xfrm>
        </p:spPr>
        <p:txBody>
          <a:bodyPr/>
          <a:lstStyle/>
          <a:p>
            <a:pPr marL="155575" indent="0">
              <a:buNone/>
            </a:pPr>
            <a:r>
              <a:rPr lang="en-SG" dirty="0"/>
              <a:t>1. Reset index</a:t>
            </a:r>
          </a:p>
        </p:txBody>
      </p:sp>
      <p:sp>
        <p:nvSpPr>
          <p:cNvPr id="4" name="Text Placeholder 2">
            <a:extLst>
              <a:ext uri="{FF2B5EF4-FFF2-40B4-BE49-F238E27FC236}">
                <a16:creationId xmlns:a16="http://schemas.microsoft.com/office/drawing/2014/main" id="{F9D796BE-71C1-6058-B1D2-41F51238E025}"/>
              </a:ext>
            </a:extLst>
          </p:cNvPr>
          <p:cNvSpPr txBox="1">
            <a:spLocks/>
          </p:cNvSpPr>
          <p:nvPr/>
        </p:nvSpPr>
        <p:spPr>
          <a:xfrm>
            <a:off x="0" y="749110"/>
            <a:ext cx="3220107" cy="384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2. Rotate and Flip</a:t>
            </a:r>
          </a:p>
        </p:txBody>
      </p:sp>
      <p:pic>
        <p:nvPicPr>
          <p:cNvPr id="6" name="Picture 5">
            <a:extLst>
              <a:ext uri="{FF2B5EF4-FFF2-40B4-BE49-F238E27FC236}">
                <a16:creationId xmlns:a16="http://schemas.microsoft.com/office/drawing/2014/main" id="{3098BB15-9A6E-778F-AA9C-BFA5CE6C02A7}"/>
              </a:ext>
            </a:extLst>
          </p:cNvPr>
          <p:cNvPicPr>
            <a:picLocks noChangeAspect="1"/>
          </p:cNvPicPr>
          <p:nvPr/>
        </p:nvPicPr>
        <p:blipFill>
          <a:blip r:embed="rId2"/>
          <a:stretch>
            <a:fillRect/>
          </a:stretch>
        </p:blipFill>
        <p:spPr>
          <a:xfrm>
            <a:off x="245215" y="1133690"/>
            <a:ext cx="2182676" cy="1096694"/>
          </a:xfrm>
          <a:prstGeom prst="rect">
            <a:avLst/>
          </a:prstGeom>
        </p:spPr>
      </p:pic>
      <p:pic>
        <p:nvPicPr>
          <p:cNvPr id="8" name="Picture 7">
            <a:extLst>
              <a:ext uri="{FF2B5EF4-FFF2-40B4-BE49-F238E27FC236}">
                <a16:creationId xmlns:a16="http://schemas.microsoft.com/office/drawing/2014/main" id="{FBEE54FB-9739-D7EB-CBDF-2790A95EB0E6}"/>
              </a:ext>
            </a:extLst>
          </p:cNvPr>
          <p:cNvPicPr>
            <a:picLocks noChangeAspect="1"/>
          </p:cNvPicPr>
          <p:nvPr/>
        </p:nvPicPr>
        <p:blipFill>
          <a:blip r:embed="rId3"/>
          <a:stretch>
            <a:fillRect/>
          </a:stretch>
        </p:blipFill>
        <p:spPr>
          <a:xfrm>
            <a:off x="245215" y="2293439"/>
            <a:ext cx="2185050" cy="1139501"/>
          </a:xfrm>
          <a:prstGeom prst="rect">
            <a:avLst/>
          </a:prstGeom>
        </p:spPr>
      </p:pic>
      <p:pic>
        <p:nvPicPr>
          <p:cNvPr id="10" name="Picture 9">
            <a:extLst>
              <a:ext uri="{FF2B5EF4-FFF2-40B4-BE49-F238E27FC236}">
                <a16:creationId xmlns:a16="http://schemas.microsoft.com/office/drawing/2014/main" id="{7C4A9194-84C3-A4D0-44EA-B317CB784138}"/>
              </a:ext>
            </a:extLst>
          </p:cNvPr>
          <p:cNvPicPr>
            <a:picLocks noChangeAspect="1"/>
          </p:cNvPicPr>
          <p:nvPr/>
        </p:nvPicPr>
        <p:blipFill>
          <a:blip r:embed="rId4"/>
          <a:stretch>
            <a:fillRect/>
          </a:stretch>
        </p:blipFill>
        <p:spPr>
          <a:xfrm>
            <a:off x="245216" y="3495995"/>
            <a:ext cx="2182676" cy="1147011"/>
          </a:xfrm>
          <a:prstGeom prst="rect">
            <a:avLst/>
          </a:prstGeom>
        </p:spPr>
      </p:pic>
      <p:sp>
        <p:nvSpPr>
          <p:cNvPr id="11" name="Text Placeholder 2">
            <a:extLst>
              <a:ext uri="{FF2B5EF4-FFF2-40B4-BE49-F238E27FC236}">
                <a16:creationId xmlns:a16="http://schemas.microsoft.com/office/drawing/2014/main" id="{E38952E0-9FBF-9ECC-F612-B5418250A882}"/>
              </a:ext>
            </a:extLst>
          </p:cNvPr>
          <p:cNvSpPr txBox="1">
            <a:spLocks/>
          </p:cNvSpPr>
          <p:nvPr/>
        </p:nvSpPr>
        <p:spPr>
          <a:xfrm>
            <a:off x="2300453" y="1027520"/>
            <a:ext cx="3036176" cy="1404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We can see that some letters labelled as g looks really similar to q.</a:t>
            </a:r>
          </a:p>
          <a:p>
            <a:pPr marL="155575" indent="0">
              <a:buFont typeface="Montserrat"/>
              <a:buNone/>
            </a:pPr>
            <a:endParaRPr lang="en-SG" dirty="0"/>
          </a:p>
          <a:p>
            <a:pPr marL="155575" indent="0">
              <a:buFont typeface="Montserrat"/>
              <a:buNone/>
            </a:pPr>
            <a:r>
              <a:rPr lang="en-SG" dirty="0"/>
              <a:t>This simply reflects the nature of the data and is not an error.</a:t>
            </a:r>
          </a:p>
        </p:txBody>
      </p:sp>
      <p:sp>
        <p:nvSpPr>
          <p:cNvPr id="15" name="Text Placeholder 2">
            <a:extLst>
              <a:ext uri="{FF2B5EF4-FFF2-40B4-BE49-F238E27FC236}">
                <a16:creationId xmlns:a16="http://schemas.microsoft.com/office/drawing/2014/main" id="{446D8BE8-32E8-725F-120E-848302C237F5}"/>
              </a:ext>
            </a:extLst>
          </p:cNvPr>
          <p:cNvSpPr txBox="1">
            <a:spLocks/>
          </p:cNvSpPr>
          <p:nvPr/>
        </p:nvSpPr>
        <p:spPr>
          <a:xfrm>
            <a:off x="5336629" y="1537385"/>
            <a:ext cx="3220107" cy="384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3. Average image (further analysis)</a:t>
            </a:r>
          </a:p>
        </p:txBody>
      </p:sp>
      <p:pic>
        <p:nvPicPr>
          <p:cNvPr id="17" name="Picture 16">
            <a:extLst>
              <a:ext uri="{FF2B5EF4-FFF2-40B4-BE49-F238E27FC236}">
                <a16:creationId xmlns:a16="http://schemas.microsoft.com/office/drawing/2014/main" id="{90E1B01C-7774-D229-5747-7278669179C6}"/>
              </a:ext>
            </a:extLst>
          </p:cNvPr>
          <p:cNvPicPr>
            <a:picLocks noChangeAspect="1"/>
          </p:cNvPicPr>
          <p:nvPr/>
        </p:nvPicPr>
        <p:blipFill>
          <a:blip r:embed="rId5"/>
          <a:stretch>
            <a:fillRect/>
          </a:stretch>
        </p:blipFill>
        <p:spPr>
          <a:xfrm>
            <a:off x="5588876" y="1921964"/>
            <a:ext cx="3125514" cy="1107875"/>
          </a:xfrm>
          <a:prstGeom prst="rect">
            <a:avLst/>
          </a:prstGeom>
        </p:spPr>
      </p:pic>
      <p:sp>
        <p:nvSpPr>
          <p:cNvPr id="20" name="Text Placeholder 2">
            <a:extLst>
              <a:ext uri="{FF2B5EF4-FFF2-40B4-BE49-F238E27FC236}">
                <a16:creationId xmlns:a16="http://schemas.microsoft.com/office/drawing/2014/main" id="{199701D3-E5D8-ADDF-EE28-5E3A48A005C0}"/>
              </a:ext>
            </a:extLst>
          </p:cNvPr>
          <p:cNvSpPr txBox="1">
            <a:spLocks/>
          </p:cNvSpPr>
          <p:nvPr/>
        </p:nvSpPr>
        <p:spPr>
          <a:xfrm>
            <a:off x="5336628" y="3048361"/>
            <a:ext cx="3220107" cy="384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Observations:</a:t>
            </a:r>
          </a:p>
          <a:p>
            <a:pPr marL="155575" indent="0">
              <a:buFont typeface="Montserrat"/>
              <a:buNone/>
            </a:pPr>
            <a:endParaRPr lang="en-SG" dirty="0"/>
          </a:p>
          <a:p>
            <a:pPr marL="155575" indent="0">
              <a:buFont typeface="Montserrat"/>
              <a:buNone/>
            </a:pPr>
            <a:r>
              <a:rPr lang="en-SG" dirty="0"/>
              <a:t>O, o have clear features</a:t>
            </a:r>
          </a:p>
          <a:p>
            <a:pPr marL="155575" indent="0">
              <a:buFont typeface="Montserrat"/>
              <a:buNone/>
            </a:pPr>
            <a:endParaRPr lang="en-SG" dirty="0"/>
          </a:p>
          <a:p>
            <a:pPr marL="155575" indent="0">
              <a:buFont typeface="Montserrat"/>
              <a:buNone/>
            </a:pPr>
            <a:r>
              <a:rPr lang="en-SG" dirty="0"/>
              <a:t>But A, a and G, g have blurry and less distinct images </a:t>
            </a:r>
            <a:r>
              <a:rPr lang="en-SG" dirty="0">
                <a:sym typeface="Wingdings" panose="05000000000000000000" pitchFamily="2" charset="2"/>
              </a:rPr>
              <a:t> due to the significant difference between the uppercase and lowercase forms of the letters.</a:t>
            </a:r>
            <a:endParaRPr lang="en-SG" dirty="0"/>
          </a:p>
          <a:p>
            <a:pPr marL="155575" indent="0">
              <a:buFont typeface="Montserrat"/>
              <a:buNone/>
            </a:pPr>
            <a:endParaRPr lang="en-SG" dirty="0"/>
          </a:p>
          <a:p>
            <a:pPr marL="155575" indent="0">
              <a:buFont typeface="Montserrat"/>
              <a:buNone/>
            </a:pPr>
            <a:endParaRPr lang="en-SG" dirty="0"/>
          </a:p>
        </p:txBody>
      </p:sp>
    </p:spTree>
    <p:extLst>
      <p:ext uri="{BB962C8B-B14F-4D97-AF65-F5344CB8AC3E}">
        <p14:creationId xmlns:p14="http://schemas.microsoft.com/office/powerpoint/2010/main" val="2903084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E678-8AE1-B81E-BF1F-B1ABE5631899}"/>
              </a:ext>
            </a:extLst>
          </p:cNvPr>
          <p:cNvSpPr>
            <a:spLocks noGrp="1"/>
          </p:cNvSpPr>
          <p:nvPr>
            <p:ph type="title"/>
          </p:nvPr>
        </p:nvSpPr>
        <p:spPr>
          <a:xfrm>
            <a:off x="0" y="0"/>
            <a:ext cx="5735700" cy="941400"/>
          </a:xfrm>
        </p:spPr>
        <p:txBody>
          <a:bodyPr/>
          <a:lstStyle/>
          <a:p>
            <a:r>
              <a:rPr lang="en-SG" dirty="0"/>
              <a:t>3) Data Preprocessing</a:t>
            </a:r>
          </a:p>
        </p:txBody>
      </p:sp>
      <p:sp>
        <p:nvSpPr>
          <p:cNvPr id="3" name="Text Placeholder 2">
            <a:extLst>
              <a:ext uri="{FF2B5EF4-FFF2-40B4-BE49-F238E27FC236}">
                <a16:creationId xmlns:a16="http://schemas.microsoft.com/office/drawing/2014/main" id="{0E48BAB9-0EA1-D331-A972-0E3CF7EDBA32}"/>
              </a:ext>
            </a:extLst>
          </p:cNvPr>
          <p:cNvSpPr>
            <a:spLocks noGrp="1"/>
          </p:cNvSpPr>
          <p:nvPr>
            <p:ph type="body" idx="1"/>
          </p:nvPr>
        </p:nvSpPr>
        <p:spPr>
          <a:xfrm>
            <a:off x="0" y="544460"/>
            <a:ext cx="2999390" cy="1725774"/>
          </a:xfrm>
        </p:spPr>
        <p:txBody>
          <a:bodyPr/>
          <a:lstStyle/>
          <a:p>
            <a:pPr marL="155575" indent="0">
              <a:buNone/>
            </a:pPr>
            <a:r>
              <a:rPr lang="en-SG" dirty="0"/>
              <a:t>1. Normalize pixel values</a:t>
            </a:r>
          </a:p>
          <a:p>
            <a:pPr marL="384175" indent="-228600">
              <a:buAutoNum type="arabicPeriod"/>
            </a:pPr>
            <a:endParaRPr lang="en-SG" dirty="0"/>
          </a:p>
          <a:p>
            <a:pPr marL="155575" indent="0">
              <a:buNone/>
            </a:pPr>
            <a:r>
              <a:rPr lang="en-SG" dirty="0"/>
              <a:t>Why?</a:t>
            </a:r>
          </a:p>
          <a:p>
            <a:pPr marL="155575" indent="0">
              <a:buNone/>
            </a:pPr>
            <a:r>
              <a:rPr lang="en-US" dirty="0"/>
              <a:t>If pixel values are between 0 and 255, gradients during training can become unstable.</a:t>
            </a:r>
          </a:p>
          <a:p>
            <a:pPr marL="155575" indent="0">
              <a:buNone/>
            </a:pPr>
            <a:endParaRPr lang="en-US" dirty="0"/>
          </a:p>
          <a:p>
            <a:pPr marL="155575" indent="0">
              <a:buNone/>
            </a:pPr>
            <a:r>
              <a:rPr lang="en-US" dirty="0"/>
              <a:t>Need to match our activation function -1 to 1 Tanh.</a:t>
            </a:r>
            <a:endParaRPr lang="en-SG" dirty="0"/>
          </a:p>
        </p:txBody>
      </p:sp>
      <p:pic>
        <p:nvPicPr>
          <p:cNvPr id="9" name="Picture 8">
            <a:extLst>
              <a:ext uri="{FF2B5EF4-FFF2-40B4-BE49-F238E27FC236}">
                <a16:creationId xmlns:a16="http://schemas.microsoft.com/office/drawing/2014/main" id="{21ACCD31-D4CB-1F6A-BE9D-C5F805BDD598}"/>
              </a:ext>
            </a:extLst>
          </p:cNvPr>
          <p:cNvPicPr>
            <a:picLocks noChangeAspect="1"/>
          </p:cNvPicPr>
          <p:nvPr/>
        </p:nvPicPr>
        <p:blipFill>
          <a:blip r:embed="rId2"/>
          <a:stretch>
            <a:fillRect/>
          </a:stretch>
        </p:blipFill>
        <p:spPr>
          <a:xfrm>
            <a:off x="241741" y="2337198"/>
            <a:ext cx="2087614" cy="515460"/>
          </a:xfrm>
          <a:prstGeom prst="rect">
            <a:avLst/>
          </a:prstGeom>
        </p:spPr>
      </p:pic>
      <p:sp>
        <p:nvSpPr>
          <p:cNvPr id="10" name="Text Placeholder 2">
            <a:extLst>
              <a:ext uri="{FF2B5EF4-FFF2-40B4-BE49-F238E27FC236}">
                <a16:creationId xmlns:a16="http://schemas.microsoft.com/office/drawing/2014/main" id="{F3FBAFC1-2647-21BA-BE62-57D7FC5B35EE}"/>
              </a:ext>
            </a:extLst>
          </p:cNvPr>
          <p:cNvSpPr txBox="1">
            <a:spLocks/>
          </p:cNvSpPr>
          <p:nvPr/>
        </p:nvSpPr>
        <p:spPr>
          <a:xfrm>
            <a:off x="3050627" y="1059435"/>
            <a:ext cx="3220107" cy="384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2. Remapping labels</a:t>
            </a:r>
          </a:p>
          <a:p>
            <a:pPr marL="155575" indent="0">
              <a:buFont typeface="Montserrat"/>
              <a:buNone/>
            </a:pPr>
            <a:endParaRPr lang="en-SG" dirty="0"/>
          </a:p>
          <a:p>
            <a:pPr marL="155575" indent="0">
              <a:buFont typeface="Montserrat"/>
              <a:buNone/>
            </a:pPr>
            <a:r>
              <a:rPr lang="en-SG" dirty="0"/>
              <a:t>Needed for cGAN later.</a:t>
            </a:r>
          </a:p>
        </p:txBody>
      </p:sp>
      <p:pic>
        <p:nvPicPr>
          <p:cNvPr id="13" name="Picture 12">
            <a:extLst>
              <a:ext uri="{FF2B5EF4-FFF2-40B4-BE49-F238E27FC236}">
                <a16:creationId xmlns:a16="http://schemas.microsoft.com/office/drawing/2014/main" id="{36F03237-67FB-0E96-62DF-9924FEBDA9F7}"/>
              </a:ext>
            </a:extLst>
          </p:cNvPr>
          <p:cNvPicPr>
            <a:picLocks noChangeAspect="1"/>
          </p:cNvPicPr>
          <p:nvPr/>
        </p:nvPicPr>
        <p:blipFill>
          <a:blip r:embed="rId3"/>
          <a:stretch>
            <a:fillRect/>
          </a:stretch>
        </p:blipFill>
        <p:spPr>
          <a:xfrm>
            <a:off x="3328768" y="1742644"/>
            <a:ext cx="3399181" cy="132818"/>
          </a:xfrm>
          <a:prstGeom prst="rect">
            <a:avLst/>
          </a:prstGeom>
        </p:spPr>
      </p:pic>
      <p:pic>
        <p:nvPicPr>
          <p:cNvPr id="15" name="Picture 14">
            <a:extLst>
              <a:ext uri="{FF2B5EF4-FFF2-40B4-BE49-F238E27FC236}">
                <a16:creationId xmlns:a16="http://schemas.microsoft.com/office/drawing/2014/main" id="{FD90806C-E20E-36BA-ACD1-FB32DBDAF0D5}"/>
              </a:ext>
            </a:extLst>
          </p:cNvPr>
          <p:cNvPicPr>
            <a:picLocks noChangeAspect="1"/>
          </p:cNvPicPr>
          <p:nvPr/>
        </p:nvPicPr>
        <p:blipFill>
          <a:blip r:embed="rId4"/>
          <a:stretch>
            <a:fillRect/>
          </a:stretch>
        </p:blipFill>
        <p:spPr>
          <a:xfrm>
            <a:off x="3733031" y="1941282"/>
            <a:ext cx="2595127" cy="2653513"/>
          </a:xfrm>
          <a:prstGeom prst="rect">
            <a:avLst/>
          </a:prstGeom>
        </p:spPr>
      </p:pic>
    </p:spTree>
    <p:extLst>
      <p:ext uri="{BB962C8B-B14F-4D97-AF65-F5344CB8AC3E}">
        <p14:creationId xmlns:p14="http://schemas.microsoft.com/office/powerpoint/2010/main" val="91139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014D-3156-719F-1B7C-0FDF61AE1406}"/>
              </a:ext>
            </a:extLst>
          </p:cNvPr>
          <p:cNvSpPr>
            <a:spLocks noGrp="1"/>
          </p:cNvSpPr>
          <p:nvPr>
            <p:ph type="title"/>
          </p:nvPr>
        </p:nvSpPr>
        <p:spPr>
          <a:xfrm>
            <a:off x="0" y="0"/>
            <a:ext cx="5735700" cy="941400"/>
          </a:xfrm>
        </p:spPr>
        <p:txBody>
          <a:bodyPr/>
          <a:lstStyle/>
          <a:p>
            <a:r>
              <a:rPr lang="en-SG" dirty="0"/>
              <a:t>4) Building Model</a:t>
            </a:r>
          </a:p>
        </p:txBody>
      </p:sp>
      <p:sp>
        <p:nvSpPr>
          <p:cNvPr id="3" name="Text Placeholder 2">
            <a:extLst>
              <a:ext uri="{FF2B5EF4-FFF2-40B4-BE49-F238E27FC236}">
                <a16:creationId xmlns:a16="http://schemas.microsoft.com/office/drawing/2014/main" id="{EA8FF43C-BEE8-6E16-1C53-71347F8B1612}"/>
              </a:ext>
            </a:extLst>
          </p:cNvPr>
          <p:cNvSpPr>
            <a:spLocks noGrp="1"/>
          </p:cNvSpPr>
          <p:nvPr>
            <p:ph type="body" idx="1"/>
          </p:nvPr>
        </p:nvSpPr>
        <p:spPr>
          <a:xfrm>
            <a:off x="0" y="536577"/>
            <a:ext cx="2191407" cy="905968"/>
          </a:xfrm>
        </p:spPr>
        <p:txBody>
          <a:bodyPr/>
          <a:lstStyle/>
          <a:p>
            <a:pPr marL="155575" indent="0">
              <a:buNone/>
            </a:pPr>
            <a:r>
              <a:rPr lang="en-SG" dirty="0"/>
              <a:t>GAN models we will try:</a:t>
            </a:r>
          </a:p>
          <a:p>
            <a:pPr marL="384175" indent="-228600">
              <a:buAutoNum type="arabicPeriod"/>
            </a:pPr>
            <a:r>
              <a:rPr lang="en-SG" dirty="0"/>
              <a:t>DCGAN</a:t>
            </a:r>
          </a:p>
          <a:p>
            <a:pPr marL="384175" indent="-228600">
              <a:buAutoNum type="arabicPeriod"/>
            </a:pPr>
            <a:r>
              <a:rPr lang="en-SG" dirty="0" err="1"/>
              <a:t>cGAN</a:t>
            </a:r>
            <a:endParaRPr lang="en-SG" dirty="0"/>
          </a:p>
          <a:p>
            <a:pPr marL="384175" indent="-228600">
              <a:buAutoNum type="arabicPeriod"/>
            </a:pPr>
            <a:r>
              <a:rPr lang="en-SG" dirty="0"/>
              <a:t>WGAN</a:t>
            </a:r>
          </a:p>
        </p:txBody>
      </p:sp>
      <p:sp>
        <p:nvSpPr>
          <p:cNvPr id="6" name="Text Placeholder 2">
            <a:extLst>
              <a:ext uri="{FF2B5EF4-FFF2-40B4-BE49-F238E27FC236}">
                <a16:creationId xmlns:a16="http://schemas.microsoft.com/office/drawing/2014/main" id="{F03E70B6-8156-925C-D9BD-35872BF09BA9}"/>
              </a:ext>
            </a:extLst>
          </p:cNvPr>
          <p:cNvSpPr txBox="1">
            <a:spLocks/>
          </p:cNvSpPr>
          <p:nvPr/>
        </p:nvSpPr>
        <p:spPr>
          <a:xfrm>
            <a:off x="0" y="1477977"/>
            <a:ext cx="2463362" cy="3665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1. DCGAN</a:t>
            </a:r>
          </a:p>
          <a:p>
            <a:pPr marL="155575" indent="0">
              <a:buFont typeface="Montserrat"/>
              <a:buNone/>
            </a:pPr>
            <a:endParaRPr lang="en-SG" dirty="0"/>
          </a:p>
          <a:p>
            <a:r>
              <a:rPr lang="en-SG" dirty="0"/>
              <a:t>Generator: takes random noise an input and learns to generate fake images.</a:t>
            </a:r>
          </a:p>
          <a:p>
            <a:endParaRPr lang="en-SG" dirty="0"/>
          </a:p>
          <a:p>
            <a:r>
              <a:rPr lang="en-SG" dirty="0"/>
              <a:t>Discriminator: tries to distinguish between real and fake images.</a:t>
            </a:r>
          </a:p>
          <a:p>
            <a:pPr marL="155575" indent="0">
              <a:buFont typeface="Montserrat"/>
              <a:buNone/>
            </a:pPr>
            <a:endParaRPr lang="en-SG" dirty="0"/>
          </a:p>
          <a:p>
            <a:pPr marL="155575" indent="0">
              <a:buNone/>
            </a:pPr>
            <a:r>
              <a:rPr lang="en-US" dirty="0"/>
              <a:t>Over time, the generator improves its ability to produce realistic images.</a:t>
            </a:r>
            <a:endParaRPr lang="en-SG" dirty="0"/>
          </a:p>
          <a:p>
            <a:pPr marL="155575" indent="0">
              <a:buFont typeface="Montserrat"/>
              <a:buNone/>
            </a:pPr>
            <a:endParaRPr lang="en-SG" dirty="0"/>
          </a:p>
        </p:txBody>
      </p:sp>
      <p:pic>
        <p:nvPicPr>
          <p:cNvPr id="8" name="Picture 7">
            <a:extLst>
              <a:ext uri="{FF2B5EF4-FFF2-40B4-BE49-F238E27FC236}">
                <a16:creationId xmlns:a16="http://schemas.microsoft.com/office/drawing/2014/main" id="{4E94BAC4-DC7F-8D0B-85DF-9F9322909893}"/>
              </a:ext>
            </a:extLst>
          </p:cNvPr>
          <p:cNvPicPr>
            <a:picLocks noChangeAspect="1"/>
          </p:cNvPicPr>
          <p:nvPr/>
        </p:nvPicPr>
        <p:blipFill>
          <a:blip r:embed="rId2"/>
          <a:stretch>
            <a:fillRect/>
          </a:stretch>
        </p:blipFill>
        <p:spPr>
          <a:xfrm>
            <a:off x="2494892" y="1927335"/>
            <a:ext cx="5320706" cy="2646900"/>
          </a:xfrm>
          <a:prstGeom prst="rect">
            <a:avLst/>
          </a:prstGeom>
        </p:spPr>
      </p:pic>
      <p:sp>
        <p:nvSpPr>
          <p:cNvPr id="9" name="Text Placeholder 2">
            <a:extLst>
              <a:ext uri="{FF2B5EF4-FFF2-40B4-BE49-F238E27FC236}">
                <a16:creationId xmlns:a16="http://schemas.microsoft.com/office/drawing/2014/main" id="{599E19DE-4D84-29F6-1EE4-55742300CC77}"/>
              </a:ext>
            </a:extLst>
          </p:cNvPr>
          <p:cNvSpPr txBox="1">
            <a:spLocks/>
          </p:cNvSpPr>
          <p:nvPr/>
        </p:nvSpPr>
        <p:spPr>
          <a:xfrm>
            <a:off x="2251024" y="536577"/>
            <a:ext cx="3881762" cy="384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Font typeface="Montserrat"/>
              <a:buNone/>
            </a:pPr>
            <a:r>
              <a:rPr lang="en-SG" dirty="0"/>
              <a:t>How to evaluate?</a:t>
            </a:r>
          </a:p>
          <a:p>
            <a:pPr marL="155575" indent="0">
              <a:buFont typeface="Montserrat"/>
              <a:buNone/>
            </a:pPr>
            <a:endParaRPr lang="en-SG" dirty="0"/>
          </a:p>
          <a:p>
            <a:pPr marL="155575" indent="0">
              <a:buFont typeface="Montserrat"/>
              <a:buNone/>
            </a:pPr>
            <a:r>
              <a:rPr lang="en-SG" dirty="0"/>
              <a:t>Eye Score </a:t>
            </a:r>
            <a:r>
              <a:rPr lang="en-SG" dirty="0">
                <a:sym typeface="Wingdings" panose="05000000000000000000" pitchFamily="2" charset="2"/>
              </a:rPr>
              <a:t> pick a sample of 50 images and give them a score by classing the images into “Passable” and “Nonsense”.</a:t>
            </a:r>
          </a:p>
          <a:p>
            <a:pPr marL="155575" indent="0">
              <a:buFont typeface="Montserrat"/>
              <a:buNone/>
            </a:pPr>
            <a:endParaRPr lang="en-SG" dirty="0">
              <a:sym typeface="Wingdings" panose="05000000000000000000" pitchFamily="2" charset="2"/>
            </a:endParaRPr>
          </a:p>
          <a:p>
            <a:pPr marL="155575" indent="0">
              <a:buFont typeface="Montserrat"/>
              <a:buNone/>
            </a:pPr>
            <a:r>
              <a:rPr lang="en-SG" dirty="0">
                <a:sym typeface="Wingdings" panose="05000000000000000000" pitchFamily="2" charset="2"/>
              </a:rPr>
              <a:t>50 images of DCGAN:</a:t>
            </a:r>
            <a:endParaRPr lang="en-SG" dirty="0"/>
          </a:p>
        </p:txBody>
      </p:sp>
    </p:spTree>
    <p:extLst>
      <p:ext uri="{BB962C8B-B14F-4D97-AF65-F5344CB8AC3E}">
        <p14:creationId xmlns:p14="http://schemas.microsoft.com/office/powerpoint/2010/main" val="2762902549"/>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TotalTime>
  <Words>3244</Words>
  <Application>Microsoft Office PowerPoint</Application>
  <PresentationFormat>On-screen Show (16:9)</PresentationFormat>
  <Paragraphs>466</Paragraphs>
  <Slides>33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Wingdings</vt:lpstr>
      <vt:lpstr>Montserrat</vt:lpstr>
      <vt:lpstr>Montserrat ExtraBold</vt:lpstr>
      <vt:lpstr>Montserrat ExtraLight</vt:lpstr>
      <vt:lpstr>Arial</vt:lpstr>
      <vt:lpstr>Futuristic Background by Slidesgo</vt:lpstr>
      <vt:lpstr>DELE PART A</vt:lpstr>
      <vt:lpstr>Overview</vt:lpstr>
      <vt:lpstr>1) Exploratory Data Analysis</vt:lpstr>
      <vt:lpstr>1) Exploratory Data Analysis</vt:lpstr>
      <vt:lpstr>1) Exploratory Data Analysis</vt:lpstr>
      <vt:lpstr>1) Exploratory Data Analysis</vt:lpstr>
      <vt:lpstr>2) Data Wrangling</vt:lpstr>
      <vt:lpstr>3) Data Preprocessing</vt:lpstr>
      <vt:lpstr>4) Building Model</vt:lpstr>
      <vt:lpstr>4) Building Model</vt:lpstr>
      <vt:lpstr>4) Building Model</vt:lpstr>
      <vt:lpstr>4) Building Model</vt:lpstr>
      <vt:lpstr>5) Further Improvements</vt:lpstr>
      <vt:lpstr>5) Further Improvements</vt:lpstr>
      <vt:lpstr>5) Further Improvements</vt:lpstr>
      <vt:lpstr>5) Further Improvements</vt:lpstr>
      <vt:lpstr>5) Further Improvements</vt:lpstr>
      <vt:lpstr>5) Further Improvements</vt:lpstr>
      <vt:lpstr>5) Further Improvements</vt:lpstr>
      <vt:lpstr>5) Further Improvements</vt:lpstr>
      <vt:lpstr>5) Further Improvements</vt:lpstr>
      <vt:lpstr>5) Further Improvements</vt:lpstr>
      <vt:lpstr>5) Further Improvements</vt:lpstr>
      <vt:lpstr>5) Further Improvements</vt:lpstr>
      <vt:lpstr>5) Further Improvements</vt:lpstr>
      <vt:lpstr>5) Further Improvements</vt:lpstr>
      <vt:lpstr>5) Further Improvements</vt:lpstr>
      <vt:lpstr>Best Model</vt:lpstr>
      <vt:lpstr>Conclusion</vt:lpstr>
      <vt:lpstr>Conclusion</vt:lpstr>
      <vt:lpstr>Data Augmentation?</vt:lpstr>
      <vt:lpstr>Other Things We Tried</vt:lpstr>
      <vt:lpstr>Another Option For: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KENT CHUA YI JIE</cp:lastModifiedBy>
  <cp:revision>3</cp:revision>
  <dcterms:modified xsi:type="dcterms:W3CDTF">2025-08-09T13:44:47Z</dcterms:modified>
</cp:coreProperties>
</file>